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League Gothic" pitchFamily="2" charset="77"/>
      <p:regular r:id="rId15"/>
    </p:embeddedFont>
    <p:embeddedFont>
      <p:font typeface="Muli" pitchFamily="2" charset="77"/>
      <p:regular r:id="rId16"/>
    </p:embeddedFont>
    <p:embeddedFont>
      <p:font typeface="Muli Bold" pitchFamily="2" charset="77"/>
      <p:regular r:id="rId17"/>
      <p:bold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2" autoAdjust="0"/>
    <p:restoredTop sz="94645" autoAdjust="0"/>
  </p:normalViewPr>
  <p:slideViewPr>
    <p:cSldViewPr>
      <p:cViewPr varScale="1">
        <p:scale>
          <a:sx n="75" d="100"/>
          <a:sy n="75" d="100"/>
        </p:scale>
        <p:origin x="624"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9.png"/><Relationship Id="rId7" Type="http://schemas.openxmlformats.org/officeDocument/2006/relationships/image" Target="../media/image27.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10.svg"/><Relationship Id="rId9" Type="http://schemas.openxmlformats.org/officeDocument/2006/relationships/image" Target="../media/image29.svg"/></Relationships>
</file>

<file path=ppt/slides/_rels/slide1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r="-21368" b="-34532"/>
            </a:stretch>
          </a:blipFill>
        </p:spPr>
        <p:txBody>
          <a:bodyPr/>
          <a:lstStyle/>
          <a:p>
            <a:endParaRPr lang="en-US"/>
          </a:p>
        </p:txBody>
      </p:sp>
      <p:sp>
        <p:nvSpPr>
          <p:cNvPr id="3" name="TextBox 3"/>
          <p:cNvSpPr txBox="1"/>
          <p:nvPr/>
        </p:nvSpPr>
        <p:spPr>
          <a:xfrm>
            <a:off x="3660377" y="3955469"/>
            <a:ext cx="10967247" cy="2404636"/>
          </a:xfrm>
          <a:prstGeom prst="rect">
            <a:avLst/>
          </a:prstGeom>
        </p:spPr>
        <p:txBody>
          <a:bodyPr lIns="0" tIns="0" rIns="0" bIns="0" rtlCol="0" anchor="t">
            <a:spAutoFit/>
          </a:bodyPr>
          <a:lstStyle/>
          <a:p>
            <a:pPr algn="ctr">
              <a:lnSpc>
                <a:spcPts val="9410"/>
              </a:lnSpc>
            </a:pPr>
            <a:r>
              <a:rPr lang="en-US" sz="8182" dirty="0">
                <a:solidFill>
                  <a:srgbClr val="FFFFFF"/>
                </a:solidFill>
                <a:latin typeface="League Gothic"/>
                <a:ea typeface="League Gothic"/>
                <a:cs typeface="League Gothic"/>
                <a:sym typeface="League Gothic"/>
              </a:rPr>
              <a:t>NUTRITIONAL VARIATION ACROSS FAST-FOOD RESTAURANTS</a:t>
            </a:r>
          </a:p>
        </p:txBody>
      </p:sp>
      <p:sp>
        <p:nvSpPr>
          <p:cNvPr id="4" name="TextBox 4"/>
          <p:cNvSpPr txBox="1"/>
          <p:nvPr/>
        </p:nvSpPr>
        <p:spPr>
          <a:xfrm>
            <a:off x="6511958" y="8383027"/>
            <a:ext cx="5264084" cy="304800"/>
          </a:xfrm>
          <a:prstGeom prst="rect">
            <a:avLst/>
          </a:prstGeom>
        </p:spPr>
        <p:txBody>
          <a:bodyPr lIns="0" tIns="0" rIns="0" bIns="0" rtlCol="0" anchor="t">
            <a:spAutoFit/>
          </a:bodyPr>
          <a:lstStyle/>
          <a:p>
            <a:pPr algn="ctr">
              <a:lnSpc>
                <a:spcPts val="2610"/>
              </a:lnSpc>
            </a:pPr>
            <a:r>
              <a:rPr lang="en-US" sz="1800" spc="379" dirty="0">
                <a:solidFill>
                  <a:srgbClr val="F4D314"/>
                </a:solidFill>
                <a:latin typeface="Muli"/>
                <a:ea typeface="Muli"/>
                <a:cs typeface="Muli"/>
                <a:sym typeface="Muli"/>
              </a:rPr>
              <a:t>9 DECEMBER 2025</a:t>
            </a:r>
          </a:p>
        </p:txBody>
      </p:sp>
      <p:sp>
        <p:nvSpPr>
          <p:cNvPr id="5" name="TextBox 5"/>
          <p:cNvSpPr txBox="1"/>
          <p:nvPr/>
        </p:nvSpPr>
        <p:spPr>
          <a:xfrm>
            <a:off x="6511958" y="990600"/>
            <a:ext cx="5264084" cy="304800"/>
          </a:xfrm>
          <a:prstGeom prst="rect">
            <a:avLst/>
          </a:prstGeom>
        </p:spPr>
        <p:txBody>
          <a:bodyPr lIns="0" tIns="0" rIns="0" bIns="0" rtlCol="0" anchor="t">
            <a:spAutoFit/>
          </a:bodyPr>
          <a:lstStyle/>
          <a:p>
            <a:pPr algn="ctr">
              <a:lnSpc>
                <a:spcPts val="2610"/>
              </a:lnSpc>
            </a:pPr>
            <a:r>
              <a:rPr lang="en-US" sz="1800" spc="379">
                <a:solidFill>
                  <a:srgbClr val="FFFFFF"/>
                </a:solidFill>
                <a:latin typeface="Muli"/>
                <a:ea typeface="Muli"/>
                <a:cs typeface="Muli"/>
                <a:sym typeface="Muli"/>
              </a:rPr>
              <a:t>PRESENTATION</a:t>
            </a:r>
          </a:p>
        </p:txBody>
      </p:sp>
      <p:sp>
        <p:nvSpPr>
          <p:cNvPr id="6" name="TextBox 6"/>
          <p:cNvSpPr txBox="1"/>
          <p:nvPr/>
        </p:nvSpPr>
        <p:spPr>
          <a:xfrm>
            <a:off x="6511958" y="8792602"/>
            <a:ext cx="5264084" cy="304800"/>
          </a:xfrm>
          <a:prstGeom prst="rect">
            <a:avLst/>
          </a:prstGeom>
        </p:spPr>
        <p:txBody>
          <a:bodyPr lIns="0" tIns="0" rIns="0" bIns="0" rtlCol="0" anchor="t">
            <a:spAutoFit/>
          </a:bodyPr>
          <a:lstStyle/>
          <a:p>
            <a:pPr algn="ctr">
              <a:lnSpc>
                <a:spcPts val="2610"/>
              </a:lnSpc>
            </a:pPr>
            <a:r>
              <a:rPr lang="en-US" sz="1800" spc="379">
                <a:solidFill>
                  <a:srgbClr val="F4D314"/>
                </a:solidFill>
                <a:latin typeface="Muli"/>
                <a:ea typeface="Muli"/>
                <a:cs typeface="Muli"/>
                <a:sym typeface="Muli"/>
              </a:rPr>
              <a:t>BSAN 360 – FINAL PROJECT</a:t>
            </a:r>
          </a:p>
        </p:txBody>
      </p:sp>
      <p:sp>
        <p:nvSpPr>
          <p:cNvPr id="7" name="TextBox 7"/>
          <p:cNvSpPr txBox="1"/>
          <p:nvPr/>
        </p:nvSpPr>
        <p:spPr>
          <a:xfrm>
            <a:off x="6511958" y="7973452"/>
            <a:ext cx="5264084" cy="304800"/>
          </a:xfrm>
          <a:prstGeom prst="rect">
            <a:avLst/>
          </a:prstGeom>
        </p:spPr>
        <p:txBody>
          <a:bodyPr lIns="0" tIns="0" rIns="0" bIns="0" rtlCol="0" anchor="t">
            <a:spAutoFit/>
          </a:bodyPr>
          <a:lstStyle/>
          <a:p>
            <a:pPr algn="ctr">
              <a:lnSpc>
                <a:spcPts val="2610"/>
              </a:lnSpc>
            </a:pPr>
            <a:r>
              <a:rPr lang="en-US" sz="1800" spc="379">
                <a:solidFill>
                  <a:srgbClr val="F4D314"/>
                </a:solidFill>
                <a:latin typeface="Muli"/>
                <a:ea typeface="Muli"/>
                <a:cs typeface="Muli"/>
                <a:sym typeface="Muli"/>
              </a:rPr>
              <a:t>MARIYAM ASKHATKYZY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7988338" y="2084724"/>
            <a:ext cx="9585663" cy="6877713"/>
          </a:xfrm>
          <a:custGeom>
            <a:avLst/>
            <a:gdLst/>
            <a:ahLst/>
            <a:cxnLst/>
            <a:rect l="l" t="t" r="r" b="b"/>
            <a:pathLst>
              <a:path w="9585663" h="6877713">
                <a:moveTo>
                  <a:pt x="0" y="0"/>
                </a:moveTo>
                <a:lnTo>
                  <a:pt x="9585663" y="0"/>
                </a:lnTo>
                <a:lnTo>
                  <a:pt x="9585663" y="6877714"/>
                </a:lnTo>
                <a:lnTo>
                  <a:pt x="0" y="6877714"/>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76690" y="747437"/>
            <a:ext cx="10429351"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REGRESSION: PREDICTING CALORIES</a:t>
            </a:r>
          </a:p>
        </p:txBody>
      </p:sp>
      <p:sp>
        <p:nvSpPr>
          <p:cNvPr id="5" name="TextBox 5"/>
          <p:cNvSpPr txBox="1"/>
          <p:nvPr/>
        </p:nvSpPr>
        <p:spPr>
          <a:xfrm>
            <a:off x="776690" y="2149283"/>
            <a:ext cx="6879002" cy="7047865"/>
          </a:xfrm>
          <a:prstGeom prst="rect">
            <a:avLst/>
          </a:prstGeom>
        </p:spPr>
        <p:txBody>
          <a:bodyPr lIns="0" tIns="0" rIns="0" bIns="0" rtlCol="0" anchor="t">
            <a:spAutoFit/>
          </a:bodyPr>
          <a:lstStyle/>
          <a:p>
            <a:pPr marL="496572" lvl="1" indent="-248286" algn="l">
              <a:lnSpc>
                <a:spcPts val="2990"/>
              </a:lnSpc>
              <a:buFont typeface="Arial"/>
              <a:buChar char="•"/>
            </a:pPr>
            <a:r>
              <a:rPr lang="en-US" sz="2300">
                <a:solidFill>
                  <a:srgbClr val="FFFFFF"/>
                </a:solidFill>
                <a:latin typeface="Muli"/>
                <a:ea typeface="Muli"/>
                <a:cs typeface="Muli"/>
                <a:sym typeface="Muli"/>
              </a:rPr>
              <a:t>I built an OLS linear regression model using nutrients to predict calories.</a:t>
            </a:r>
          </a:p>
          <a:p>
            <a:pPr marL="496572" lvl="1" indent="-248286" algn="l">
              <a:lnSpc>
                <a:spcPts val="2990"/>
              </a:lnSpc>
              <a:buFont typeface="Arial"/>
              <a:buChar char="•"/>
            </a:pPr>
            <a:r>
              <a:rPr lang="en-US" sz="2300">
                <a:solidFill>
                  <a:srgbClr val="FFFFFF"/>
                </a:solidFill>
                <a:latin typeface="Muli"/>
                <a:ea typeface="Muli"/>
                <a:cs typeface="Muli"/>
                <a:sym typeface="Muli"/>
              </a:rPr>
              <a:t>Adjusted R² ≈ 0.974 → the model explains about 97% of the variation in calories.</a:t>
            </a:r>
          </a:p>
          <a:p>
            <a:pPr marL="496572" lvl="1" indent="-248286" algn="l">
              <a:lnSpc>
                <a:spcPts val="2990"/>
              </a:lnSpc>
              <a:buFont typeface="Arial"/>
              <a:buChar char="•"/>
            </a:pPr>
            <a:r>
              <a:rPr lang="en-US" sz="2300">
                <a:solidFill>
                  <a:srgbClr val="FFFFFF"/>
                </a:solidFill>
                <a:latin typeface="Muli"/>
                <a:ea typeface="Muli"/>
                <a:cs typeface="Muli"/>
                <a:sym typeface="Muli"/>
              </a:rPr>
              <a:t>Key findings:</a:t>
            </a:r>
          </a:p>
          <a:p>
            <a:pPr marL="993144" lvl="2" indent="-331048" algn="l">
              <a:lnSpc>
                <a:spcPts val="2990"/>
              </a:lnSpc>
              <a:buFont typeface="Arial"/>
              <a:buChar char="⚬"/>
            </a:pPr>
            <a:r>
              <a:rPr lang="en-US" sz="2300">
                <a:solidFill>
                  <a:srgbClr val="FFFFFF"/>
                </a:solidFill>
                <a:latin typeface="Muli"/>
                <a:ea typeface="Muli"/>
                <a:cs typeface="Muli"/>
                <a:sym typeface="Muli"/>
              </a:rPr>
              <a:t>total fat, protein, and total carbs have positive and statistically significant coefficients.</a:t>
            </a:r>
          </a:p>
          <a:p>
            <a:pPr marL="993144" lvl="2" indent="-331048" algn="l">
              <a:lnSpc>
                <a:spcPts val="2990"/>
              </a:lnSpc>
              <a:buFont typeface="Arial"/>
              <a:buChar char="⚬"/>
            </a:pPr>
            <a:r>
              <a:rPr lang="en-US" sz="2300">
                <a:solidFill>
                  <a:srgbClr val="FFFFFF"/>
                </a:solidFill>
                <a:latin typeface="Muli"/>
                <a:ea typeface="Muli"/>
                <a:cs typeface="Muli"/>
                <a:sym typeface="Muli"/>
              </a:rPr>
              <a:t>sugar and sodium are not significant once fat, carbs, and protein are in the model.</a:t>
            </a:r>
          </a:p>
          <a:p>
            <a:pPr marL="496572" lvl="1" indent="-248286" algn="l">
              <a:lnSpc>
                <a:spcPts val="2990"/>
              </a:lnSpc>
              <a:buFont typeface="Arial"/>
              <a:buChar char="•"/>
            </a:pPr>
            <a:r>
              <a:rPr lang="en-US" sz="2300">
                <a:solidFill>
                  <a:srgbClr val="FFFFFF"/>
                </a:solidFill>
                <a:latin typeface="Muli"/>
                <a:ea typeface="Muli"/>
                <a:cs typeface="Muli"/>
                <a:sym typeface="Muli"/>
              </a:rPr>
              <a:t>Interpretation: Total calories are mainly driven by fat, carbohydrates, and protein content, which makes sense nutritionally.</a:t>
            </a:r>
          </a:p>
          <a:p>
            <a:pPr marL="496572" lvl="1" indent="-248286" algn="l">
              <a:lnSpc>
                <a:spcPts val="2990"/>
              </a:lnSpc>
              <a:buFont typeface="Arial"/>
              <a:buChar char="•"/>
            </a:pPr>
            <a:r>
              <a:rPr lang="en-US" sz="2300">
                <a:solidFill>
                  <a:srgbClr val="FFFFFF"/>
                </a:solidFill>
                <a:latin typeface="Muli"/>
                <a:ea typeface="Muli"/>
                <a:cs typeface="Muli"/>
                <a:sym typeface="Muli"/>
              </a:rPr>
              <a:t>This model is very accurate for prediction of calories based on the main nutrient information.</a:t>
            </a:r>
          </a:p>
          <a:p>
            <a:pPr marL="496572" lvl="1" indent="-248286" algn="l">
              <a:lnSpc>
                <a:spcPts val="2990"/>
              </a:lnSpc>
              <a:buFont typeface="Arial"/>
              <a:buChar char="•"/>
            </a:pPr>
            <a:r>
              <a:rPr lang="en-US" sz="2300">
                <a:solidFill>
                  <a:srgbClr val="D38D5F"/>
                </a:solidFill>
                <a:latin typeface="Muli"/>
                <a:ea typeface="Muli"/>
                <a:cs typeface="Muli"/>
                <a:sym typeface="Muli"/>
              </a:rPr>
              <a:t>Multicollinearity may be present (condition number ≈ 3240), which is expected because nutritional variables are naturally correlated.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4992878" y="1028700"/>
            <a:ext cx="8302245" cy="8229600"/>
          </a:xfrm>
          <a:custGeom>
            <a:avLst/>
            <a:gdLst/>
            <a:ahLst/>
            <a:cxnLst/>
            <a:rect l="l" t="t" r="r" b="b"/>
            <a:pathLst>
              <a:path w="8302245" h="8229600">
                <a:moveTo>
                  <a:pt x="0" y="0"/>
                </a:moveTo>
                <a:lnTo>
                  <a:pt x="8302244" y="0"/>
                </a:lnTo>
                <a:lnTo>
                  <a:pt x="8302244" y="8229600"/>
                </a:lnTo>
                <a:lnTo>
                  <a:pt x="0" y="8229600"/>
                </a:lnTo>
                <a:lnTo>
                  <a:pt x="0" y="0"/>
                </a:lnTo>
                <a:close/>
              </a:path>
            </a:pathLst>
          </a:custGeom>
          <a:blipFill>
            <a:blip r:embed="rId3">
              <a:alphaModFix amt="28000"/>
            </a:blip>
            <a:stretch>
              <a:fillRect/>
            </a:stretch>
          </a:blipFill>
        </p:spPr>
        <p:txBody>
          <a:bodyPr/>
          <a:lstStyle/>
          <a:p>
            <a:endParaRPr lang="en-US"/>
          </a:p>
        </p:txBody>
      </p:sp>
      <p:sp>
        <p:nvSpPr>
          <p:cNvPr id="4" name="TextBox 4"/>
          <p:cNvSpPr txBox="1"/>
          <p:nvPr/>
        </p:nvSpPr>
        <p:spPr>
          <a:xfrm>
            <a:off x="7368726" y="859942"/>
            <a:ext cx="3550549" cy="1214030"/>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CONCLUSION</a:t>
            </a:r>
          </a:p>
        </p:txBody>
      </p:sp>
      <p:sp>
        <p:nvSpPr>
          <p:cNvPr id="5" name="TextBox 5"/>
          <p:cNvSpPr txBox="1"/>
          <p:nvPr/>
        </p:nvSpPr>
        <p:spPr>
          <a:xfrm>
            <a:off x="1237972" y="2639974"/>
            <a:ext cx="15812056" cy="4968952"/>
          </a:xfrm>
          <a:prstGeom prst="rect">
            <a:avLst/>
          </a:prstGeom>
        </p:spPr>
        <p:txBody>
          <a:bodyPr lIns="0" tIns="0" rIns="0" bIns="0" rtlCol="0" anchor="t">
            <a:spAutoFit/>
          </a:bodyPr>
          <a:lstStyle/>
          <a:p>
            <a:pPr marL="664360" lvl="1" indent="-332180" algn="l">
              <a:lnSpc>
                <a:spcPts val="4000"/>
              </a:lnSpc>
              <a:buFont typeface="Arial"/>
              <a:buChar char="•"/>
            </a:pPr>
            <a:r>
              <a:rPr lang="en-US" sz="3077">
                <a:solidFill>
                  <a:srgbClr val="FFFFFF"/>
                </a:solidFill>
                <a:latin typeface="Muli"/>
                <a:ea typeface="Muli"/>
                <a:cs typeface="Muli"/>
                <a:sym typeface="Muli"/>
              </a:rPr>
              <a:t>There are statistically significant differences in calories, total fat, and sugar across fast-food restaurants (ANOVA, p &lt; 0.001 for all three nutrients).</a:t>
            </a:r>
          </a:p>
          <a:p>
            <a:pPr marL="664360" lvl="1" indent="-332180" algn="l">
              <a:lnSpc>
                <a:spcPts val="4000"/>
              </a:lnSpc>
              <a:buFont typeface="Arial"/>
              <a:buChar char="•"/>
            </a:pPr>
            <a:r>
              <a:rPr lang="en-US" sz="3077">
                <a:solidFill>
                  <a:srgbClr val="FFFFFF"/>
                </a:solidFill>
                <a:latin typeface="Muli"/>
                <a:ea typeface="Muli"/>
                <a:cs typeface="Muli"/>
                <a:sym typeface="Muli"/>
              </a:rPr>
              <a:t>Tukey’s HSD shows clear nutritional segmentation:</a:t>
            </a:r>
          </a:p>
          <a:p>
            <a:pPr marL="664360" lvl="1" indent="-332180" algn="l">
              <a:lnSpc>
                <a:spcPts val="4000"/>
              </a:lnSpc>
              <a:buFont typeface="Arial"/>
              <a:buChar char="•"/>
            </a:pPr>
            <a:r>
              <a:rPr lang="en-US" sz="3077">
                <a:solidFill>
                  <a:srgbClr val="FFFFFF"/>
                </a:solidFill>
                <a:latin typeface="Muli"/>
                <a:ea typeface="Muli"/>
                <a:cs typeface="Muli"/>
                <a:sym typeface="Muli"/>
              </a:rPr>
              <a:t>Chick-fil-A and Taco Bell frequently appear in higher-fat or higher-sugar segments.</a:t>
            </a:r>
          </a:p>
          <a:p>
            <a:pPr marL="664360" lvl="1" indent="-332180" algn="l">
              <a:lnSpc>
                <a:spcPts val="4000"/>
              </a:lnSpc>
              <a:buFont typeface="Arial"/>
              <a:buChar char="•"/>
            </a:pPr>
            <a:r>
              <a:rPr lang="en-US" sz="3077">
                <a:solidFill>
                  <a:srgbClr val="FFFFFF"/>
                </a:solidFill>
                <a:latin typeface="Muli"/>
                <a:ea typeface="Muli"/>
                <a:cs typeface="Muli"/>
                <a:sym typeface="Muli"/>
              </a:rPr>
              <a:t>Subway consistently shows significantly lower total fat than several competitors.</a:t>
            </a:r>
          </a:p>
          <a:p>
            <a:pPr marL="664360" lvl="1" indent="-332180" algn="l">
              <a:lnSpc>
                <a:spcPts val="4000"/>
              </a:lnSpc>
              <a:buFont typeface="Arial"/>
              <a:buChar char="•"/>
            </a:pPr>
            <a:r>
              <a:rPr lang="en-US" sz="3077">
                <a:solidFill>
                  <a:srgbClr val="FFFFFF"/>
                </a:solidFill>
                <a:latin typeface="Muli"/>
                <a:ea typeface="Muli"/>
                <a:cs typeface="Muli"/>
                <a:sym typeface="Muli"/>
              </a:rPr>
              <a:t>McDonald’s and Burger King exhibit higher sugar in multiple pairwise comparisons.</a:t>
            </a:r>
          </a:p>
          <a:p>
            <a:pPr marL="664360" lvl="1" indent="-332180" algn="l">
              <a:lnSpc>
                <a:spcPts val="4000"/>
              </a:lnSpc>
              <a:buFont typeface="Arial"/>
              <a:buChar char="•"/>
            </a:pPr>
            <a:r>
              <a:rPr lang="en-US" sz="3077">
                <a:solidFill>
                  <a:srgbClr val="FFFFFF"/>
                </a:solidFill>
                <a:latin typeface="Muli"/>
                <a:ea typeface="Muli"/>
                <a:cs typeface="Muli"/>
                <a:sym typeface="Muli"/>
              </a:rPr>
              <a:t>The relationship between sugar and total fat is weak but positive (Pearson r ≈ 0.26), meaning items slightly higher in sugar also tend to have somewhat more fat.</a:t>
            </a:r>
          </a:p>
          <a:p>
            <a:pPr marL="664360" lvl="1" indent="-332180" algn="l">
              <a:lnSpc>
                <a:spcPts val="4000"/>
              </a:lnSpc>
              <a:buFont typeface="Arial"/>
              <a:buChar char="•"/>
            </a:pPr>
            <a:r>
              <a:rPr lang="en-US" sz="3077">
                <a:solidFill>
                  <a:srgbClr val="FFFFFF"/>
                </a:solidFill>
                <a:latin typeface="Muli"/>
                <a:ea typeface="Muli"/>
                <a:cs typeface="Muli"/>
                <a:sym typeface="Muli"/>
              </a:rPr>
              <a:t>Overall, the dataset reveals meaningful nutritional differences that customers and businesses can use for informed decisions.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1028700" y="2297930"/>
            <a:ext cx="1702225" cy="170222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5" name="TextBox 5"/>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sp>
        <p:nvSpPr>
          <p:cNvPr id="6" name="Freeform 6"/>
          <p:cNvSpPr/>
          <p:nvPr/>
        </p:nvSpPr>
        <p:spPr>
          <a:xfrm>
            <a:off x="10249964" y="4764572"/>
            <a:ext cx="1466521" cy="1050563"/>
          </a:xfrm>
          <a:custGeom>
            <a:avLst/>
            <a:gdLst/>
            <a:ahLst/>
            <a:cxnLst/>
            <a:rect l="l" t="t" r="r" b="b"/>
            <a:pathLst>
              <a:path w="1466521" h="1050563">
                <a:moveTo>
                  <a:pt x="0" y="0"/>
                </a:moveTo>
                <a:lnTo>
                  <a:pt x="1466521" y="0"/>
                </a:lnTo>
                <a:lnTo>
                  <a:pt x="1466521" y="1050563"/>
                </a:lnTo>
                <a:lnTo>
                  <a:pt x="0" y="105056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7" name="Group 7"/>
          <p:cNvGrpSpPr/>
          <p:nvPr/>
        </p:nvGrpSpPr>
        <p:grpSpPr>
          <a:xfrm>
            <a:off x="1028700" y="4632316"/>
            <a:ext cx="1702225" cy="170222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9" name="TextBox 9"/>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grpSp>
        <p:nvGrpSpPr>
          <p:cNvPr id="10" name="Group 10"/>
          <p:cNvGrpSpPr/>
          <p:nvPr/>
        </p:nvGrpSpPr>
        <p:grpSpPr>
          <a:xfrm>
            <a:off x="1130105" y="6966702"/>
            <a:ext cx="1702225" cy="170222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12" name="TextBox 12"/>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sp>
        <p:nvSpPr>
          <p:cNvPr id="13" name="Freeform 13"/>
          <p:cNvSpPr/>
          <p:nvPr/>
        </p:nvSpPr>
        <p:spPr>
          <a:xfrm>
            <a:off x="1440629" y="7375543"/>
            <a:ext cx="1081176" cy="884541"/>
          </a:xfrm>
          <a:custGeom>
            <a:avLst/>
            <a:gdLst/>
            <a:ahLst/>
            <a:cxnLst/>
            <a:rect l="l" t="t" r="r" b="b"/>
            <a:pathLst>
              <a:path w="1081176" h="884541">
                <a:moveTo>
                  <a:pt x="0" y="0"/>
                </a:moveTo>
                <a:lnTo>
                  <a:pt x="1081176" y="0"/>
                </a:lnTo>
                <a:lnTo>
                  <a:pt x="1081176" y="884541"/>
                </a:lnTo>
                <a:lnTo>
                  <a:pt x="0" y="88454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4" name="Freeform 14"/>
          <p:cNvSpPr/>
          <p:nvPr/>
        </p:nvSpPr>
        <p:spPr>
          <a:xfrm>
            <a:off x="1400192" y="2617045"/>
            <a:ext cx="959240" cy="1049784"/>
          </a:xfrm>
          <a:custGeom>
            <a:avLst/>
            <a:gdLst/>
            <a:ahLst/>
            <a:cxnLst/>
            <a:rect l="l" t="t" r="r" b="b"/>
            <a:pathLst>
              <a:path w="959240" h="1049784">
                <a:moveTo>
                  <a:pt x="0" y="0"/>
                </a:moveTo>
                <a:lnTo>
                  <a:pt x="959240" y="0"/>
                </a:lnTo>
                <a:lnTo>
                  <a:pt x="959240" y="1049784"/>
                </a:lnTo>
                <a:lnTo>
                  <a:pt x="0" y="1049784"/>
                </a:lnTo>
                <a:lnTo>
                  <a:pt x="0" y="0"/>
                </a:lnTo>
                <a:close/>
              </a:path>
            </a:pathLst>
          </a:custGeom>
          <a:blipFill>
            <a:blip r:embed="rId7"/>
            <a:stretch>
              <a:fillRect/>
            </a:stretch>
          </a:blipFill>
        </p:spPr>
        <p:txBody>
          <a:bodyPr/>
          <a:lstStyle/>
          <a:p>
            <a:endParaRPr lang="en-US"/>
          </a:p>
        </p:txBody>
      </p:sp>
      <p:sp>
        <p:nvSpPr>
          <p:cNvPr id="15" name="Freeform 15"/>
          <p:cNvSpPr/>
          <p:nvPr/>
        </p:nvSpPr>
        <p:spPr>
          <a:xfrm>
            <a:off x="1416039" y="5026401"/>
            <a:ext cx="927546" cy="914055"/>
          </a:xfrm>
          <a:custGeom>
            <a:avLst/>
            <a:gdLst/>
            <a:ahLst/>
            <a:cxnLst/>
            <a:rect l="l" t="t" r="r" b="b"/>
            <a:pathLst>
              <a:path w="927546" h="914055">
                <a:moveTo>
                  <a:pt x="0" y="0"/>
                </a:moveTo>
                <a:lnTo>
                  <a:pt x="927546" y="0"/>
                </a:lnTo>
                <a:lnTo>
                  <a:pt x="927546" y="914054"/>
                </a:lnTo>
                <a:lnTo>
                  <a:pt x="0" y="91405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TextBox 16"/>
          <p:cNvSpPr txBox="1"/>
          <p:nvPr/>
        </p:nvSpPr>
        <p:spPr>
          <a:xfrm>
            <a:off x="873728" y="434416"/>
            <a:ext cx="13296414"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BUSINESS IMPLICATIONS &amp; RECOMMENDATIONS</a:t>
            </a:r>
          </a:p>
        </p:txBody>
      </p:sp>
      <p:sp>
        <p:nvSpPr>
          <p:cNvPr id="17" name="TextBox 17"/>
          <p:cNvSpPr txBox="1"/>
          <p:nvPr/>
        </p:nvSpPr>
        <p:spPr>
          <a:xfrm>
            <a:off x="3061878" y="2419679"/>
            <a:ext cx="14197422" cy="1477777"/>
          </a:xfrm>
          <a:prstGeom prst="rect">
            <a:avLst/>
          </a:prstGeom>
        </p:spPr>
        <p:txBody>
          <a:bodyPr lIns="0" tIns="0" rIns="0" bIns="0" rtlCol="0" anchor="t">
            <a:spAutoFit/>
          </a:bodyPr>
          <a:lstStyle/>
          <a:p>
            <a:pPr algn="l">
              <a:lnSpc>
                <a:spcPts val="1978"/>
              </a:lnSpc>
            </a:pPr>
            <a:r>
              <a:rPr lang="en-US" sz="1720" b="1">
                <a:solidFill>
                  <a:srgbClr val="FFFFFF"/>
                </a:solidFill>
                <a:latin typeface="Muli Bold"/>
                <a:ea typeface="Muli Bold"/>
                <a:cs typeface="Muli Bold"/>
                <a:sym typeface="Muli Bold"/>
              </a:rPr>
              <a:t>FOR CONSUMERS</a:t>
            </a:r>
          </a:p>
          <a:p>
            <a:pPr algn="l">
              <a:lnSpc>
                <a:spcPts val="1978"/>
              </a:lnSpc>
            </a:pPr>
            <a:endParaRPr lang="en-US" sz="1720" b="1">
              <a:solidFill>
                <a:srgbClr val="FFFFFF"/>
              </a:solidFill>
              <a:latin typeface="Muli Bold"/>
              <a:ea typeface="Muli Bold"/>
              <a:cs typeface="Muli Bold"/>
              <a:sym typeface="Muli Bold"/>
            </a:endParaRPr>
          </a:p>
          <a:p>
            <a:pPr marL="371511" lvl="1" indent="-185756" algn="l">
              <a:lnSpc>
                <a:spcPts val="1978"/>
              </a:lnSpc>
              <a:buFont typeface="Arial"/>
              <a:buChar char="•"/>
            </a:pPr>
            <a:r>
              <a:rPr lang="en-US" sz="1720">
                <a:solidFill>
                  <a:srgbClr val="FFFFFF"/>
                </a:solidFill>
                <a:latin typeface="Muli"/>
                <a:ea typeface="Muli"/>
                <a:cs typeface="Muli"/>
                <a:sym typeface="Muli"/>
              </a:rPr>
              <a:t>NUTRITIONAL VALUES DIFFER DRAMATICALLY BY CHAIN. CUSTOMERS WHO PRIORITIZE HEALTH SHOULD PREFER CHAINS WITH CONSISTENTLY LOWER CALORIES AND FAT (E.G., SUBWAY FOR SANDWICHES).</a:t>
            </a:r>
          </a:p>
          <a:p>
            <a:pPr marL="371511" lvl="1" indent="-185756" algn="l">
              <a:lnSpc>
                <a:spcPts val="1978"/>
              </a:lnSpc>
              <a:buFont typeface="Arial"/>
              <a:buChar char="•"/>
            </a:pPr>
            <a:r>
              <a:rPr lang="en-US" sz="1720">
                <a:solidFill>
                  <a:srgbClr val="FFFFFF"/>
                </a:solidFill>
                <a:latin typeface="Muli"/>
                <a:ea typeface="Muli"/>
                <a:cs typeface="Muli"/>
                <a:sym typeface="Muli"/>
              </a:rPr>
              <a:t>MENU ITEMS FROM TACO BELL, CHICK-FIL-A, AND MCDONALD’S MAY REQUIRE PORTION AWARENESS DUE TO HIGHER FAT OR SUGAR LEVELS.</a:t>
            </a:r>
          </a:p>
        </p:txBody>
      </p:sp>
      <p:sp>
        <p:nvSpPr>
          <p:cNvPr id="18" name="TextBox 18"/>
          <p:cNvSpPr txBox="1"/>
          <p:nvPr/>
        </p:nvSpPr>
        <p:spPr>
          <a:xfrm>
            <a:off x="3061878" y="4754065"/>
            <a:ext cx="14197422" cy="1477777"/>
          </a:xfrm>
          <a:prstGeom prst="rect">
            <a:avLst/>
          </a:prstGeom>
        </p:spPr>
        <p:txBody>
          <a:bodyPr lIns="0" tIns="0" rIns="0" bIns="0" rtlCol="0" anchor="t">
            <a:spAutoFit/>
          </a:bodyPr>
          <a:lstStyle/>
          <a:p>
            <a:pPr algn="l">
              <a:lnSpc>
                <a:spcPts val="1978"/>
              </a:lnSpc>
            </a:pPr>
            <a:r>
              <a:rPr lang="en-US" sz="1720" b="1">
                <a:solidFill>
                  <a:srgbClr val="FFFFFF"/>
                </a:solidFill>
                <a:latin typeface="Muli Bold"/>
                <a:ea typeface="Muli Bold"/>
                <a:cs typeface="Muli Bold"/>
                <a:sym typeface="Muli Bold"/>
              </a:rPr>
              <a:t>FOR RESTAURANTS</a:t>
            </a:r>
          </a:p>
          <a:p>
            <a:pPr algn="l">
              <a:lnSpc>
                <a:spcPts val="1978"/>
              </a:lnSpc>
            </a:pPr>
            <a:endParaRPr lang="en-US" sz="1720" b="1">
              <a:solidFill>
                <a:srgbClr val="FFFFFF"/>
              </a:solidFill>
              <a:latin typeface="Muli Bold"/>
              <a:ea typeface="Muli Bold"/>
              <a:cs typeface="Muli Bold"/>
              <a:sym typeface="Muli Bold"/>
            </a:endParaRPr>
          </a:p>
          <a:p>
            <a:pPr marL="371511" lvl="1" indent="-185756" algn="l">
              <a:lnSpc>
                <a:spcPts val="1978"/>
              </a:lnSpc>
              <a:buFont typeface="Arial"/>
              <a:buChar char="•"/>
            </a:pPr>
            <a:r>
              <a:rPr lang="en-US" sz="1720" b="1">
                <a:solidFill>
                  <a:srgbClr val="FFFFFF"/>
                </a:solidFill>
                <a:latin typeface="Muli Bold"/>
                <a:ea typeface="Muli Bold"/>
                <a:cs typeface="Muli Bold"/>
                <a:sym typeface="Muli Bold"/>
              </a:rPr>
              <a:t>RESTAURANTS WITH HIGHER FAT/SUGAR PROFILES CAN:</a:t>
            </a:r>
          </a:p>
          <a:p>
            <a:pPr marL="743022" lvl="2" indent="-247674" algn="l">
              <a:lnSpc>
                <a:spcPts val="1978"/>
              </a:lnSpc>
              <a:buFont typeface="Arial"/>
              <a:buChar char="⚬"/>
            </a:pPr>
            <a:r>
              <a:rPr lang="en-US" sz="1720" b="1">
                <a:solidFill>
                  <a:srgbClr val="FFFFFF"/>
                </a:solidFill>
                <a:latin typeface="Muli Bold"/>
                <a:ea typeface="Muli Bold"/>
                <a:cs typeface="Muli Bold"/>
                <a:sym typeface="Muli Bold"/>
              </a:rPr>
              <a:t>INTRODUCE LIGHTER OR REFORMULATED MENU ITEMS TO MEET DEMAND FOR HEALTHIER OPTIONS.</a:t>
            </a:r>
          </a:p>
          <a:p>
            <a:pPr marL="743022" lvl="2" indent="-247674" algn="l">
              <a:lnSpc>
                <a:spcPts val="1978"/>
              </a:lnSpc>
              <a:buFont typeface="Arial"/>
              <a:buChar char="⚬"/>
            </a:pPr>
            <a:r>
              <a:rPr lang="en-US" sz="1720" b="1">
                <a:solidFill>
                  <a:srgbClr val="FFFFFF"/>
                </a:solidFill>
                <a:latin typeface="Muli Bold"/>
                <a:ea typeface="Muli Bold"/>
                <a:cs typeface="Muli Bold"/>
                <a:sym typeface="Muli Bold"/>
              </a:rPr>
              <a:t>IMPROVE TRANSPARENCY WITH CLEAR NUTRITIONAL LABELING.</a:t>
            </a:r>
          </a:p>
          <a:p>
            <a:pPr marL="743022" lvl="2" indent="-247674" algn="l">
              <a:lnSpc>
                <a:spcPts val="1978"/>
              </a:lnSpc>
              <a:buFont typeface="Arial"/>
              <a:buChar char="⚬"/>
            </a:pPr>
            <a:r>
              <a:rPr lang="en-US" sz="1720" b="1">
                <a:solidFill>
                  <a:srgbClr val="FFFFFF"/>
                </a:solidFill>
                <a:latin typeface="Muli Bold"/>
                <a:ea typeface="Muli Bold"/>
                <a:cs typeface="Muli Bold"/>
                <a:sym typeface="Muli Bold"/>
              </a:rPr>
              <a:t>USE THIS DATA TO BENCHMARK AGAINST COMPETITORS.</a:t>
            </a:r>
          </a:p>
        </p:txBody>
      </p:sp>
      <p:sp>
        <p:nvSpPr>
          <p:cNvPr id="19" name="TextBox 19"/>
          <p:cNvSpPr txBox="1"/>
          <p:nvPr/>
        </p:nvSpPr>
        <p:spPr>
          <a:xfrm>
            <a:off x="3061878" y="7296565"/>
            <a:ext cx="14197422" cy="982477"/>
          </a:xfrm>
          <a:prstGeom prst="rect">
            <a:avLst/>
          </a:prstGeom>
        </p:spPr>
        <p:txBody>
          <a:bodyPr lIns="0" tIns="0" rIns="0" bIns="0" rtlCol="0" anchor="t">
            <a:spAutoFit/>
          </a:bodyPr>
          <a:lstStyle/>
          <a:p>
            <a:pPr algn="l">
              <a:lnSpc>
                <a:spcPts val="1978"/>
              </a:lnSpc>
            </a:pPr>
            <a:r>
              <a:rPr lang="en-US" sz="1720" b="1">
                <a:solidFill>
                  <a:srgbClr val="FFFFFF"/>
                </a:solidFill>
                <a:latin typeface="Muli Bold"/>
                <a:ea typeface="Muli Bold"/>
                <a:cs typeface="Muli Bold"/>
                <a:sym typeface="Muli Bold"/>
              </a:rPr>
              <a:t>FOR PUBLIC HEALTH</a:t>
            </a:r>
          </a:p>
          <a:p>
            <a:pPr algn="l">
              <a:lnSpc>
                <a:spcPts val="1978"/>
              </a:lnSpc>
            </a:pPr>
            <a:endParaRPr lang="en-US" sz="1720" b="1">
              <a:solidFill>
                <a:srgbClr val="FFFFFF"/>
              </a:solidFill>
              <a:latin typeface="Muli Bold"/>
              <a:ea typeface="Muli Bold"/>
              <a:cs typeface="Muli Bold"/>
              <a:sym typeface="Muli Bold"/>
            </a:endParaRPr>
          </a:p>
          <a:p>
            <a:pPr marL="371511" lvl="1" indent="-185756" algn="l">
              <a:lnSpc>
                <a:spcPts val="1978"/>
              </a:lnSpc>
              <a:buFont typeface="Arial"/>
              <a:buChar char="•"/>
            </a:pPr>
            <a:r>
              <a:rPr lang="en-US" sz="1720" b="1">
                <a:solidFill>
                  <a:srgbClr val="FFFFFF"/>
                </a:solidFill>
                <a:latin typeface="Muli Bold"/>
                <a:ea typeface="Muli Bold"/>
                <a:cs typeface="Muli Bold"/>
                <a:sym typeface="Muli Bold"/>
              </a:rPr>
              <a:t>RESULTS SUPPORT THE USEFULNESS OF NUTRITIONAL REGULATION (MENU LABELING), AS MENU ITEMS VARY MORE WIDELY THAN MOST CONSUMERS ASSUME.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TextBox 3"/>
          <p:cNvSpPr txBox="1"/>
          <p:nvPr/>
        </p:nvSpPr>
        <p:spPr>
          <a:xfrm>
            <a:off x="2314586" y="3681866"/>
            <a:ext cx="13658828" cy="2757668"/>
          </a:xfrm>
          <a:prstGeom prst="rect">
            <a:avLst/>
          </a:prstGeom>
        </p:spPr>
        <p:txBody>
          <a:bodyPr lIns="0" tIns="0" rIns="0" bIns="0" rtlCol="0" anchor="t">
            <a:spAutoFit/>
          </a:bodyPr>
          <a:lstStyle/>
          <a:p>
            <a:pPr algn="ctr">
              <a:lnSpc>
                <a:spcPts val="21482"/>
              </a:lnSpc>
            </a:pPr>
            <a:r>
              <a:rPr lang="en-US" sz="18680">
                <a:solidFill>
                  <a:srgbClr val="FFFFFF"/>
                </a:solidFill>
                <a:latin typeface="League Gothic"/>
                <a:ea typeface="League Gothic"/>
                <a:cs typeface="League Gothic"/>
                <a:sym typeface="League Gothic"/>
              </a:rPr>
              <a:t>THANK YOU!</a:t>
            </a:r>
          </a:p>
        </p:txBody>
      </p:sp>
      <p:sp>
        <p:nvSpPr>
          <p:cNvPr id="4" name="TextBox 4"/>
          <p:cNvSpPr txBox="1"/>
          <p:nvPr/>
        </p:nvSpPr>
        <p:spPr>
          <a:xfrm>
            <a:off x="7048816" y="6857932"/>
            <a:ext cx="4190367" cy="308554"/>
          </a:xfrm>
          <a:prstGeom prst="rect">
            <a:avLst/>
          </a:prstGeom>
        </p:spPr>
        <p:txBody>
          <a:bodyPr lIns="0" tIns="0" rIns="0" bIns="0" rtlCol="0" anchor="t">
            <a:spAutoFit/>
          </a:bodyPr>
          <a:lstStyle/>
          <a:p>
            <a:pPr algn="ctr">
              <a:lnSpc>
                <a:spcPts val="2608"/>
              </a:lnSpc>
            </a:pPr>
            <a:r>
              <a:rPr lang="en-US" sz="1799" spc="269">
                <a:solidFill>
                  <a:srgbClr val="FFFFFF"/>
                </a:solidFill>
                <a:latin typeface="Muli"/>
                <a:ea typeface="Muli"/>
                <a:cs typeface="Muli"/>
                <a:sym typeface="Muli"/>
              </a:rPr>
              <a:t>FOR YOUR ATTENTION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TextBox 3"/>
          <p:cNvSpPr txBox="1"/>
          <p:nvPr/>
        </p:nvSpPr>
        <p:spPr>
          <a:xfrm>
            <a:off x="1200178" y="868001"/>
            <a:ext cx="71856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DATASET OVERVIEW</a:t>
            </a:r>
          </a:p>
        </p:txBody>
      </p:sp>
      <p:sp>
        <p:nvSpPr>
          <p:cNvPr id="4" name="TextBox 4"/>
          <p:cNvSpPr txBox="1"/>
          <p:nvPr/>
        </p:nvSpPr>
        <p:spPr>
          <a:xfrm>
            <a:off x="1200178" y="2103664"/>
            <a:ext cx="15469692" cy="8075235"/>
          </a:xfrm>
          <a:prstGeom prst="rect">
            <a:avLst/>
          </a:prstGeom>
        </p:spPr>
        <p:txBody>
          <a:bodyPr lIns="0" tIns="0" rIns="0" bIns="0" rtlCol="0" anchor="t">
            <a:spAutoFit/>
          </a:bodyPr>
          <a:lstStyle/>
          <a:p>
            <a:pPr algn="l">
              <a:lnSpc>
                <a:spcPts val="3783"/>
              </a:lnSpc>
            </a:pPr>
            <a:r>
              <a:rPr lang="en-US" sz="2702">
                <a:solidFill>
                  <a:srgbClr val="FFFFFF"/>
                </a:solidFill>
                <a:latin typeface="Muli"/>
                <a:ea typeface="Muli"/>
                <a:cs typeface="Muli"/>
                <a:sym typeface="Muli"/>
              </a:rPr>
              <a:t>Dataset: Kaggle Fast Food Nutrition Dataset</a:t>
            </a:r>
          </a:p>
          <a:p>
            <a:pPr algn="l">
              <a:lnSpc>
                <a:spcPts val="3783"/>
              </a:lnSpc>
            </a:pPr>
            <a:r>
              <a:rPr lang="en-US" sz="2702">
                <a:solidFill>
                  <a:srgbClr val="FFFFFF"/>
                </a:solidFill>
                <a:latin typeface="Muli"/>
                <a:ea typeface="Muli"/>
                <a:cs typeface="Muli"/>
                <a:sym typeface="Muli"/>
              </a:rPr>
              <a:t>Total observations: 515 menu items</a:t>
            </a:r>
          </a:p>
          <a:p>
            <a:pPr algn="l">
              <a:lnSpc>
                <a:spcPts val="3783"/>
              </a:lnSpc>
            </a:pPr>
            <a:r>
              <a:rPr lang="en-US" sz="2702">
                <a:solidFill>
                  <a:srgbClr val="FFFFFF"/>
                </a:solidFill>
                <a:latin typeface="Muli"/>
                <a:ea typeface="Muli"/>
                <a:cs typeface="Muli"/>
                <a:sym typeface="Muli"/>
              </a:rPr>
              <a:t>Restaurants included: McDonald's, Burger King, Taco Bell, Subway, Sonic, Dairy Queen, Chick-fil-A, Arby's</a:t>
            </a:r>
          </a:p>
          <a:p>
            <a:pPr algn="l">
              <a:lnSpc>
                <a:spcPts val="3783"/>
              </a:lnSpc>
            </a:pPr>
            <a:r>
              <a:rPr lang="en-US" sz="2702">
                <a:solidFill>
                  <a:srgbClr val="FFFFFF"/>
                </a:solidFill>
                <a:latin typeface="Muli"/>
                <a:ea typeface="Muli"/>
                <a:cs typeface="Muli"/>
                <a:sym typeface="Muli"/>
              </a:rPr>
              <a:t>Features analyzed:</a:t>
            </a:r>
          </a:p>
          <a:p>
            <a:pPr marL="583442" lvl="1" indent="-291721" algn="l">
              <a:lnSpc>
                <a:spcPts val="3783"/>
              </a:lnSpc>
              <a:buFont typeface="Arial"/>
              <a:buChar char="•"/>
            </a:pPr>
            <a:r>
              <a:rPr lang="en-US" sz="2702">
                <a:solidFill>
                  <a:srgbClr val="FFFFFF"/>
                </a:solidFill>
                <a:latin typeface="Muli"/>
                <a:ea typeface="Muli"/>
                <a:cs typeface="Muli"/>
                <a:sym typeface="Muli"/>
              </a:rPr>
              <a:t>Calories</a:t>
            </a:r>
          </a:p>
          <a:p>
            <a:pPr marL="583442" lvl="1" indent="-291721" algn="l">
              <a:lnSpc>
                <a:spcPts val="3783"/>
              </a:lnSpc>
              <a:buFont typeface="Arial"/>
              <a:buChar char="•"/>
            </a:pPr>
            <a:r>
              <a:rPr lang="en-US" sz="2702">
                <a:solidFill>
                  <a:srgbClr val="FFFFFF"/>
                </a:solidFill>
                <a:latin typeface="Muli"/>
                <a:ea typeface="Muli"/>
                <a:cs typeface="Muli"/>
                <a:sym typeface="Muli"/>
              </a:rPr>
              <a:t>Total fat</a:t>
            </a:r>
          </a:p>
          <a:p>
            <a:pPr marL="583442" lvl="1" indent="-291721" algn="l">
              <a:lnSpc>
                <a:spcPts val="3783"/>
              </a:lnSpc>
              <a:buFont typeface="Arial"/>
              <a:buChar char="•"/>
            </a:pPr>
            <a:r>
              <a:rPr lang="en-US" sz="2702">
                <a:solidFill>
                  <a:srgbClr val="FFFFFF"/>
                </a:solidFill>
                <a:latin typeface="Muli"/>
                <a:ea typeface="Muli"/>
                <a:cs typeface="Muli"/>
                <a:sym typeface="Muli"/>
              </a:rPr>
              <a:t>Sugar</a:t>
            </a:r>
          </a:p>
          <a:p>
            <a:pPr marL="583442" lvl="1" indent="-291721" algn="l">
              <a:lnSpc>
                <a:spcPts val="3783"/>
              </a:lnSpc>
              <a:buFont typeface="Arial"/>
              <a:buChar char="•"/>
            </a:pPr>
            <a:r>
              <a:rPr lang="en-US" sz="2702">
                <a:solidFill>
                  <a:srgbClr val="FFFFFF"/>
                </a:solidFill>
                <a:latin typeface="Muli"/>
                <a:ea typeface="Muli"/>
                <a:cs typeface="Muli"/>
                <a:sym typeface="Muli"/>
              </a:rPr>
              <a:t>Protein</a:t>
            </a:r>
          </a:p>
          <a:p>
            <a:pPr marL="583442" lvl="1" indent="-291721" algn="l">
              <a:lnSpc>
                <a:spcPts val="3783"/>
              </a:lnSpc>
              <a:buFont typeface="Arial"/>
              <a:buChar char="•"/>
            </a:pPr>
            <a:r>
              <a:rPr lang="en-US" sz="2702">
                <a:solidFill>
                  <a:srgbClr val="FFFFFF"/>
                </a:solidFill>
                <a:latin typeface="Muli"/>
                <a:ea typeface="Muli"/>
                <a:cs typeface="Muli"/>
                <a:sym typeface="Muli"/>
              </a:rPr>
              <a:t>Sodium</a:t>
            </a:r>
          </a:p>
          <a:p>
            <a:pPr marL="583442" lvl="1" indent="-291721" algn="l">
              <a:lnSpc>
                <a:spcPts val="3783"/>
              </a:lnSpc>
              <a:buFont typeface="Arial"/>
              <a:buChar char="•"/>
            </a:pPr>
            <a:r>
              <a:rPr lang="en-US" sz="2702">
                <a:solidFill>
                  <a:srgbClr val="FFFFFF"/>
                </a:solidFill>
                <a:latin typeface="Muli"/>
                <a:ea typeface="Muli"/>
                <a:cs typeface="Muli"/>
                <a:sym typeface="Muli"/>
              </a:rPr>
              <a:t>Total carbohydrates</a:t>
            </a:r>
          </a:p>
          <a:p>
            <a:pPr algn="l">
              <a:lnSpc>
                <a:spcPts val="3783"/>
              </a:lnSpc>
            </a:pPr>
            <a:r>
              <a:rPr lang="en-US" sz="2702">
                <a:solidFill>
                  <a:srgbClr val="FFFFFF"/>
                </a:solidFill>
                <a:latin typeface="Muli"/>
                <a:ea typeface="Muli"/>
                <a:cs typeface="Muli"/>
                <a:sym typeface="Muli"/>
              </a:rPr>
              <a:t>Goal:</a:t>
            </a:r>
          </a:p>
          <a:p>
            <a:pPr algn="l">
              <a:lnSpc>
                <a:spcPts val="3783"/>
              </a:lnSpc>
            </a:pPr>
            <a:r>
              <a:rPr lang="en-US" sz="2702">
                <a:solidFill>
                  <a:srgbClr val="FFFFFF"/>
                </a:solidFill>
                <a:latin typeface="Muli"/>
                <a:ea typeface="Muli"/>
                <a:cs typeface="Muli"/>
                <a:sym typeface="Muli"/>
              </a:rPr>
              <a:t> Understand whether nutritional values differ across restaurants and identify which nutrients predict calorie levels.</a:t>
            </a:r>
          </a:p>
          <a:p>
            <a:pPr algn="l">
              <a:lnSpc>
                <a:spcPts val="3783"/>
              </a:lnSpc>
            </a:pPr>
            <a:r>
              <a:rPr lang="en-US" sz="2702">
                <a:solidFill>
                  <a:srgbClr val="D38D5F"/>
                </a:solidFill>
                <a:latin typeface="Muli"/>
                <a:ea typeface="Muli"/>
                <a:cs typeface="Muli"/>
                <a:sym typeface="Muli"/>
              </a:rPr>
              <a:t>Primary source: Kaggle Fast Food Nutrition Dataset: https://www.kaggle.com/datasets/ulrikthygepedersen/fastfood-nutrition?resource=download</a:t>
            </a:r>
          </a:p>
          <a:p>
            <a:pPr algn="l">
              <a:lnSpc>
                <a:spcPts val="3783"/>
              </a:lnSpc>
            </a:pPr>
            <a:endParaRPr lang="en-US" sz="2702">
              <a:solidFill>
                <a:srgbClr val="D38D5F"/>
              </a:solidFill>
              <a:latin typeface="Muli"/>
              <a:ea typeface="Muli"/>
              <a:cs typeface="Muli"/>
              <a:sym typeface="Mul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498192" y="5524474"/>
            <a:ext cx="15291617" cy="3153896"/>
          </a:xfrm>
          <a:custGeom>
            <a:avLst/>
            <a:gdLst/>
            <a:ahLst/>
            <a:cxnLst/>
            <a:rect l="l" t="t" r="r" b="b"/>
            <a:pathLst>
              <a:path w="15291617" h="3153896">
                <a:moveTo>
                  <a:pt x="0" y="0"/>
                </a:moveTo>
                <a:lnTo>
                  <a:pt x="15291616" y="0"/>
                </a:lnTo>
                <a:lnTo>
                  <a:pt x="15291616" y="3153895"/>
                </a:lnTo>
                <a:lnTo>
                  <a:pt x="0" y="3153895"/>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728605" y="624754"/>
            <a:ext cx="59853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DATA &amp; VARIABLES</a:t>
            </a:r>
          </a:p>
        </p:txBody>
      </p:sp>
      <p:sp>
        <p:nvSpPr>
          <p:cNvPr id="5" name="TextBox 5"/>
          <p:cNvSpPr txBox="1"/>
          <p:nvPr/>
        </p:nvSpPr>
        <p:spPr>
          <a:xfrm>
            <a:off x="1028700" y="1784747"/>
            <a:ext cx="8381537" cy="3739727"/>
          </a:xfrm>
          <a:prstGeom prst="rect">
            <a:avLst/>
          </a:prstGeom>
        </p:spPr>
        <p:txBody>
          <a:bodyPr lIns="0" tIns="0" rIns="0" bIns="0" rtlCol="0" anchor="t">
            <a:spAutoFit/>
          </a:bodyPr>
          <a:lstStyle/>
          <a:p>
            <a:pPr marL="579665" lvl="1" indent="-289832" algn="l">
              <a:lnSpc>
                <a:spcPts val="3758"/>
              </a:lnSpc>
              <a:buFont typeface="Arial"/>
              <a:buChar char="•"/>
            </a:pPr>
            <a:r>
              <a:rPr lang="en-US" sz="2684">
                <a:solidFill>
                  <a:srgbClr val="FFFFFF"/>
                </a:solidFill>
                <a:latin typeface="Muli"/>
                <a:ea typeface="Muli"/>
                <a:cs typeface="Muli"/>
                <a:sym typeface="Muli"/>
              </a:rPr>
              <a:t>Observations: 515 menu items</a:t>
            </a:r>
          </a:p>
          <a:p>
            <a:pPr marL="579665" lvl="1" indent="-289832" algn="l">
              <a:lnSpc>
                <a:spcPts val="3758"/>
              </a:lnSpc>
              <a:buFont typeface="Arial"/>
              <a:buChar char="•"/>
            </a:pPr>
            <a:r>
              <a:rPr lang="en-US" sz="2684">
                <a:solidFill>
                  <a:srgbClr val="FFFFFF"/>
                </a:solidFill>
                <a:latin typeface="Muli"/>
                <a:ea typeface="Muli"/>
                <a:cs typeface="Muli"/>
                <a:sym typeface="Muli"/>
              </a:rPr>
              <a:t>Restaurants: Arby’s, Burger King, Chick-fil-A, Dairy Queen, McDonald’s, Sonic, Subway, Taco Bell</a:t>
            </a:r>
          </a:p>
          <a:p>
            <a:pPr marL="579665" lvl="1" indent="-289832" algn="l">
              <a:lnSpc>
                <a:spcPts val="3758"/>
              </a:lnSpc>
              <a:buFont typeface="Arial"/>
              <a:buChar char="•"/>
            </a:pPr>
            <a:r>
              <a:rPr lang="en-US" sz="2684">
                <a:solidFill>
                  <a:srgbClr val="FFFFFF"/>
                </a:solidFill>
                <a:latin typeface="Muli"/>
                <a:ea typeface="Muli"/>
                <a:cs typeface="Muli"/>
                <a:sym typeface="Muli"/>
              </a:rPr>
              <a:t>Main numeric variables used:</a:t>
            </a:r>
          </a:p>
          <a:p>
            <a:pPr marL="1159330" lvl="2" indent="-386443" algn="l">
              <a:lnSpc>
                <a:spcPts val="3758"/>
              </a:lnSpc>
              <a:buFont typeface="Arial"/>
              <a:buChar char="⚬"/>
            </a:pPr>
            <a:r>
              <a:rPr lang="en-US" sz="2684">
                <a:solidFill>
                  <a:srgbClr val="FFFFFF"/>
                </a:solidFill>
                <a:latin typeface="Muli"/>
                <a:ea typeface="Muli"/>
                <a:cs typeface="Muli"/>
                <a:sym typeface="Muli"/>
              </a:rPr>
              <a:t>calories – total calories per item</a:t>
            </a:r>
          </a:p>
          <a:p>
            <a:pPr marL="1159330" lvl="2" indent="-386443" algn="l">
              <a:lnSpc>
                <a:spcPts val="3758"/>
              </a:lnSpc>
              <a:buFont typeface="Arial"/>
              <a:buChar char="⚬"/>
            </a:pPr>
            <a:r>
              <a:rPr lang="en-US" sz="2684">
                <a:solidFill>
                  <a:srgbClr val="FFFFFF"/>
                </a:solidFill>
                <a:latin typeface="Muli"/>
                <a:ea typeface="Muli"/>
                <a:cs typeface="Muli"/>
                <a:sym typeface="Muli"/>
              </a:rPr>
              <a:t>total fat, total carb, protein, sugar, sodium</a:t>
            </a:r>
          </a:p>
          <a:p>
            <a:pPr algn="l">
              <a:lnSpc>
                <a:spcPts val="3758"/>
              </a:lnSpc>
            </a:pPr>
            <a:endParaRPr lang="en-US" sz="2684">
              <a:solidFill>
                <a:srgbClr val="FFFFFF"/>
              </a:solidFill>
              <a:latin typeface="Muli"/>
              <a:ea typeface="Muli"/>
              <a:cs typeface="Muli"/>
              <a:sym typeface="Muli"/>
            </a:endParaRPr>
          </a:p>
        </p:txBody>
      </p:sp>
      <p:sp>
        <p:nvSpPr>
          <p:cNvPr id="6" name="TextBox 6"/>
          <p:cNvSpPr txBox="1"/>
          <p:nvPr/>
        </p:nvSpPr>
        <p:spPr>
          <a:xfrm>
            <a:off x="9802333" y="1784747"/>
            <a:ext cx="7937743" cy="3739727"/>
          </a:xfrm>
          <a:prstGeom prst="rect">
            <a:avLst/>
          </a:prstGeom>
        </p:spPr>
        <p:txBody>
          <a:bodyPr lIns="0" tIns="0" rIns="0" bIns="0" rtlCol="0" anchor="t">
            <a:spAutoFit/>
          </a:bodyPr>
          <a:lstStyle/>
          <a:p>
            <a:pPr marL="579665" lvl="1" indent="-289832" algn="l">
              <a:lnSpc>
                <a:spcPts val="3758"/>
              </a:lnSpc>
              <a:buFont typeface="Arial"/>
              <a:buChar char="•"/>
            </a:pPr>
            <a:r>
              <a:rPr lang="en-US" sz="2684">
                <a:solidFill>
                  <a:srgbClr val="FFFFFF"/>
                </a:solidFill>
                <a:latin typeface="Muli"/>
                <a:ea typeface="Muli"/>
                <a:cs typeface="Muli"/>
                <a:sym typeface="Muli"/>
              </a:rPr>
              <a:t>Data prep:</a:t>
            </a:r>
          </a:p>
          <a:p>
            <a:pPr marL="1159330" lvl="2" indent="-386443" algn="l">
              <a:lnSpc>
                <a:spcPts val="3758"/>
              </a:lnSpc>
              <a:buFont typeface="Arial"/>
              <a:buChar char="⚬"/>
            </a:pPr>
            <a:r>
              <a:rPr lang="en-US" sz="2684">
                <a:solidFill>
                  <a:srgbClr val="FFFFFF"/>
                </a:solidFill>
                <a:latin typeface="Muli"/>
                <a:ea typeface="Muli"/>
                <a:cs typeface="Muli"/>
                <a:sym typeface="Muli"/>
              </a:rPr>
              <a:t>Removed/handled a few missing values (mainly protein / fiber).</a:t>
            </a:r>
          </a:p>
          <a:p>
            <a:pPr marL="1159330" lvl="2" indent="-386443" algn="l">
              <a:lnSpc>
                <a:spcPts val="3758"/>
              </a:lnSpc>
              <a:buFont typeface="Arial"/>
              <a:buChar char="⚬"/>
            </a:pPr>
            <a:r>
              <a:rPr lang="en-US" sz="2684">
                <a:solidFill>
                  <a:srgbClr val="FFFFFF"/>
                </a:solidFill>
                <a:latin typeface="Muli"/>
                <a:ea typeface="Muli"/>
                <a:cs typeface="Muli"/>
                <a:sym typeface="Muli"/>
              </a:rPr>
              <a:t>Created clean columns and checked ranges for outliers.</a:t>
            </a:r>
          </a:p>
          <a:p>
            <a:pPr marL="1159330" lvl="2" indent="-386443" algn="l">
              <a:lnSpc>
                <a:spcPts val="3758"/>
              </a:lnSpc>
              <a:buFont typeface="Arial"/>
              <a:buChar char="⚬"/>
            </a:pPr>
            <a:r>
              <a:rPr lang="en-US" sz="2684">
                <a:solidFill>
                  <a:srgbClr val="FFFFFF"/>
                </a:solidFill>
                <a:latin typeface="Muli"/>
                <a:ea typeface="Muli"/>
                <a:cs typeface="Muli"/>
                <a:sym typeface="Muli"/>
              </a:rPr>
              <a:t>Protein and fiber had ~10 missing values which were removed for analysis.</a:t>
            </a:r>
          </a:p>
          <a:p>
            <a:pPr algn="l">
              <a:lnSpc>
                <a:spcPts val="3758"/>
              </a:lnSpc>
            </a:pPr>
            <a:endParaRPr lang="en-US" sz="2684">
              <a:solidFill>
                <a:srgbClr val="FFFFFF"/>
              </a:solidFill>
              <a:latin typeface="Muli"/>
              <a:ea typeface="Muli"/>
              <a:cs typeface="Muli"/>
              <a:sym typeface="Muli"/>
            </a:endParaRPr>
          </a:p>
        </p:txBody>
      </p:sp>
      <p:sp>
        <p:nvSpPr>
          <p:cNvPr id="7" name="TextBox 7"/>
          <p:cNvSpPr txBox="1"/>
          <p:nvPr/>
        </p:nvSpPr>
        <p:spPr>
          <a:xfrm>
            <a:off x="3161975" y="8930590"/>
            <a:ext cx="11964049" cy="626844"/>
          </a:xfrm>
          <a:prstGeom prst="rect">
            <a:avLst/>
          </a:prstGeom>
        </p:spPr>
        <p:txBody>
          <a:bodyPr lIns="0" tIns="0" rIns="0" bIns="0" rtlCol="0" anchor="t">
            <a:spAutoFit/>
          </a:bodyPr>
          <a:lstStyle/>
          <a:p>
            <a:pPr algn="l">
              <a:lnSpc>
                <a:spcPts val="2543"/>
              </a:lnSpc>
            </a:pPr>
            <a:r>
              <a:rPr lang="en-US" sz="1816">
                <a:solidFill>
                  <a:srgbClr val="FFFFFF"/>
                </a:solidFill>
                <a:latin typeface="Muli"/>
                <a:ea typeface="Muli"/>
                <a:cs typeface="Muli"/>
                <a:sym typeface="Muli"/>
              </a:rPr>
              <a:t>Approximately 10 rows with missing protein or fiber values were removed to ensure accurate statistical analysis</a:t>
            </a:r>
          </a:p>
          <a:p>
            <a:pPr algn="l">
              <a:lnSpc>
                <a:spcPts val="2543"/>
              </a:lnSpc>
            </a:pPr>
            <a:endParaRPr lang="en-US" sz="1816">
              <a:solidFill>
                <a:srgbClr val="FFFFFF"/>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grpSp>
        <p:nvGrpSpPr>
          <p:cNvPr id="3" name="Group 3"/>
          <p:cNvGrpSpPr/>
          <p:nvPr/>
        </p:nvGrpSpPr>
        <p:grpSpPr>
          <a:xfrm>
            <a:off x="2006903" y="3977788"/>
            <a:ext cx="2624131" cy="262413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5" name="TextBox 5"/>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grpSp>
        <p:nvGrpSpPr>
          <p:cNvPr id="6" name="Group 6"/>
          <p:cNvGrpSpPr/>
          <p:nvPr/>
        </p:nvGrpSpPr>
        <p:grpSpPr>
          <a:xfrm>
            <a:off x="9671159" y="3977788"/>
            <a:ext cx="2624131" cy="262413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8" name="TextBox 8"/>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grpSp>
        <p:nvGrpSpPr>
          <p:cNvPr id="9" name="Group 9"/>
          <p:cNvGrpSpPr/>
          <p:nvPr/>
        </p:nvGrpSpPr>
        <p:grpSpPr>
          <a:xfrm>
            <a:off x="5839031" y="3977788"/>
            <a:ext cx="2624131" cy="2624131"/>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11" name="TextBox 11"/>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grpSp>
        <p:nvGrpSpPr>
          <p:cNvPr id="12" name="Group 12"/>
          <p:cNvGrpSpPr/>
          <p:nvPr/>
        </p:nvGrpSpPr>
        <p:grpSpPr>
          <a:xfrm>
            <a:off x="13503287" y="3977788"/>
            <a:ext cx="2624131" cy="2624131"/>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D314"/>
            </a:solidFill>
          </p:spPr>
          <p:txBody>
            <a:bodyPr/>
            <a:lstStyle/>
            <a:p>
              <a:endParaRPr lang="en-US"/>
            </a:p>
          </p:txBody>
        </p:sp>
        <p:sp>
          <p:nvSpPr>
            <p:cNvPr id="14" name="TextBox 14"/>
            <p:cNvSpPr txBox="1"/>
            <p:nvPr/>
          </p:nvSpPr>
          <p:spPr>
            <a:xfrm>
              <a:off x="76200" y="-28575"/>
              <a:ext cx="660400" cy="765175"/>
            </a:xfrm>
            <a:prstGeom prst="rect">
              <a:avLst/>
            </a:prstGeom>
          </p:spPr>
          <p:txBody>
            <a:bodyPr lIns="50800" tIns="50800" rIns="50800" bIns="50800" rtlCol="0" anchor="ctr"/>
            <a:lstStyle/>
            <a:p>
              <a:pPr algn="ctr">
                <a:lnSpc>
                  <a:spcPts val="6959"/>
                </a:lnSpc>
              </a:pPr>
              <a:endParaRPr/>
            </a:p>
          </p:txBody>
        </p:sp>
      </p:grpSp>
      <p:sp>
        <p:nvSpPr>
          <p:cNvPr id="15" name="Freeform 15"/>
          <p:cNvSpPr/>
          <p:nvPr/>
        </p:nvSpPr>
        <p:spPr>
          <a:xfrm>
            <a:off x="2730925" y="4844010"/>
            <a:ext cx="1176087" cy="891688"/>
          </a:xfrm>
          <a:custGeom>
            <a:avLst/>
            <a:gdLst/>
            <a:ahLst/>
            <a:cxnLst/>
            <a:rect l="l" t="t" r="r" b="b"/>
            <a:pathLst>
              <a:path w="1176087" h="891688">
                <a:moveTo>
                  <a:pt x="0" y="0"/>
                </a:moveTo>
                <a:lnTo>
                  <a:pt x="1176087" y="0"/>
                </a:lnTo>
                <a:lnTo>
                  <a:pt x="1176087" y="891687"/>
                </a:lnTo>
                <a:lnTo>
                  <a:pt x="0" y="8916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6" name="Freeform 16"/>
          <p:cNvSpPr/>
          <p:nvPr/>
        </p:nvSpPr>
        <p:spPr>
          <a:xfrm>
            <a:off x="6637109" y="4693329"/>
            <a:ext cx="1047025" cy="1097799"/>
          </a:xfrm>
          <a:custGeom>
            <a:avLst/>
            <a:gdLst/>
            <a:ahLst/>
            <a:cxnLst/>
            <a:rect l="l" t="t" r="r" b="b"/>
            <a:pathLst>
              <a:path w="1047025" h="1097799">
                <a:moveTo>
                  <a:pt x="0" y="0"/>
                </a:moveTo>
                <a:lnTo>
                  <a:pt x="1047025" y="0"/>
                </a:lnTo>
                <a:lnTo>
                  <a:pt x="1047025" y="1097799"/>
                </a:lnTo>
                <a:lnTo>
                  <a:pt x="0" y="1097799"/>
                </a:lnTo>
                <a:lnTo>
                  <a:pt x="0" y="0"/>
                </a:lnTo>
                <a:close/>
              </a:path>
            </a:pathLst>
          </a:custGeom>
          <a:blipFill>
            <a:blip r:embed="rId5"/>
            <a:stretch>
              <a:fillRect/>
            </a:stretch>
          </a:blipFill>
        </p:spPr>
        <p:txBody>
          <a:bodyPr/>
          <a:lstStyle/>
          <a:p>
            <a:endParaRPr lang="en-US"/>
          </a:p>
        </p:txBody>
      </p:sp>
      <p:sp>
        <p:nvSpPr>
          <p:cNvPr id="17" name="Freeform 17"/>
          <p:cNvSpPr/>
          <p:nvPr/>
        </p:nvSpPr>
        <p:spPr>
          <a:xfrm>
            <a:off x="10249964" y="4764572"/>
            <a:ext cx="1466521" cy="1050563"/>
          </a:xfrm>
          <a:custGeom>
            <a:avLst/>
            <a:gdLst/>
            <a:ahLst/>
            <a:cxnLst/>
            <a:rect l="l" t="t" r="r" b="b"/>
            <a:pathLst>
              <a:path w="1466521" h="1050563">
                <a:moveTo>
                  <a:pt x="0" y="0"/>
                </a:moveTo>
                <a:lnTo>
                  <a:pt x="1466521" y="0"/>
                </a:lnTo>
                <a:lnTo>
                  <a:pt x="1466521" y="1050563"/>
                </a:lnTo>
                <a:lnTo>
                  <a:pt x="0" y="105056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8" name="Freeform 18"/>
          <p:cNvSpPr/>
          <p:nvPr/>
        </p:nvSpPr>
        <p:spPr>
          <a:xfrm>
            <a:off x="14209039" y="4788887"/>
            <a:ext cx="1212628" cy="1001934"/>
          </a:xfrm>
          <a:custGeom>
            <a:avLst/>
            <a:gdLst/>
            <a:ahLst/>
            <a:cxnLst/>
            <a:rect l="l" t="t" r="r" b="b"/>
            <a:pathLst>
              <a:path w="1212628" h="1001934">
                <a:moveTo>
                  <a:pt x="0" y="0"/>
                </a:moveTo>
                <a:lnTo>
                  <a:pt x="1212628" y="0"/>
                </a:lnTo>
                <a:lnTo>
                  <a:pt x="1212628" y="1001933"/>
                </a:lnTo>
                <a:lnTo>
                  <a:pt x="0" y="1001933"/>
                </a:lnTo>
                <a:lnTo>
                  <a:pt x="0" y="0"/>
                </a:lnTo>
                <a:close/>
              </a:path>
            </a:pathLst>
          </a:custGeom>
          <a:blipFill>
            <a:blip r:embed="rId8"/>
            <a:stretch>
              <a:fillRect/>
            </a:stretch>
          </a:blipFill>
        </p:spPr>
        <p:txBody>
          <a:bodyPr/>
          <a:lstStyle/>
          <a:p>
            <a:endParaRPr lang="en-US"/>
          </a:p>
        </p:txBody>
      </p:sp>
      <p:sp>
        <p:nvSpPr>
          <p:cNvPr id="19" name="TextBox 19"/>
          <p:cNvSpPr txBox="1"/>
          <p:nvPr/>
        </p:nvSpPr>
        <p:spPr>
          <a:xfrm>
            <a:off x="1958325" y="1663131"/>
            <a:ext cx="9024899"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BACKGROUND &amp; MOTIVATION</a:t>
            </a:r>
          </a:p>
        </p:txBody>
      </p:sp>
      <p:sp>
        <p:nvSpPr>
          <p:cNvPr id="20" name="TextBox 20"/>
          <p:cNvSpPr txBox="1"/>
          <p:nvPr/>
        </p:nvSpPr>
        <p:spPr>
          <a:xfrm>
            <a:off x="1981217" y="6943631"/>
            <a:ext cx="2675503" cy="1725295"/>
          </a:xfrm>
          <a:prstGeom prst="rect">
            <a:avLst/>
          </a:prstGeom>
        </p:spPr>
        <p:txBody>
          <a:bodyPr lIns="0" tIns="0" rIns="0" bIns="0" rtlCol="0" anchor="t">
            <a:spAutoFit/>
          </a:bodyPr>
          <a:lstStyle/>
          <a:p>
            <a:pPr algn="ctr">
              <a:lnSpc>
                <a:spcPts val="1955"/>
              </a:lnSpc>
            </a:pPr>
            <a:r>
              <a:rPr lang="en-US" sz="1700">
                <a:solidFill>
                  <a:srgbClr val="FFFFFF"/>
                </a:solidFill>
                <a:latin typeface="Muli"/>
                <a:ea typeface="Muli"/>
                <a:cs typeface="Muli"/>
                <a:sym typeface="Muli"/>
              </a:rPr>
              <a:t>FAST FOOD IS A BIG PART OF EVERYDAY EATING, BUT NUTRITIONAL DIFFERENCES BETWEEN CHAINS ARE NOT ALWAYS OBVIOUS.</a:t>
            </a:r>
          </a:p>
        </p:txBody>
      </p:sp>
      <p:sp>
        <p:nvSpPr>
          <p:cNvPr id="21" name="TextBox 21"/>
          <p:cNvSpPr txBox="1"/>
          <p:nvPr/>
        </p:nvSpPr>
        <p:spPr>
          <a:xfrm>
            <a:off x="9718784" y="6943631"/>
            <a:ext cx="2675503" cy="1725295"/>
          </a:xfrm>
          <a:prstGeom prst="rect">
            <a:avLst/>
          </a:prstGeom>
        </p:spPr>
        <p:txBody>
          <a:bodyPr lIns="0" tIns="0" rIns="0" bIns="0" rtlCol="0" anchor="t">
            <a:spAutoFit/>
          </a:bodyPr>
          <a:lstStyle/>
          <a:p>
            <a:pPr algn="ctr">
              <a:lnSpc>
                <a:spcPts val="1955"/>
              </a:lnSpc>
            </a:pPr>
            <a:r>
              <a:rPr lang="en-US" sz="1700">
                <a:solidFill>
                  <a:srgbClr val="FFFFFF"/>
                </a:solidFill>
                <a:latin typeface="Muli"/>
                <a:ea typeface="Muli"/>
                <a:cs typeface="Muli"/>
                <a:sym typeface="Muli"/>
              </a:rPr>
              <a:t>THE GOAL IS TO UNDERSTAND HOW CALORIES AND SUGAR DIFFER BY RESTAURANT AND WHAT DRIVES TOTAL CALORIES IN MENU ITEMS.</a:t>
            </a:r>
          </a:p>
        </p:txBody>
      </p:sp>
      <p:sp>
        <p:nvSpPr>
          <p:cNvPr id="22" name="TextBox 22"/>
          <p:cNvSpPr txBox="1"/>
          <p:nvPr/>
        </p:nvSpPr>
        <p:spPr>
          <a:xfrm>
            <a:off x="5632698" y="6943631"/>
            <a:ext cx="3036798" cy="1725295"/>
          </a:xfrm>
          <a:prstGeom prst="rect">
            <a:avLst/>
          </a:prstGeom>
        </p:spPr>
        <p:txBody>
          <a:bodyPr lIns="0" tIns="0" rIns="0" bIns="0" rtlCol="0" anchor="t">
            <a:spAutoFit/>
          </a:bodyPr>
          <a:lstStyle/>
          <a:p>
            <a:pPr algn="ctr">
              <a:lnSpc>
                <a:spcPts val="1955"/>
              </a:lnSpc>
            </a:pPr>
            <a:r>
              <a:rPr lang="en-US" sz="1700">
                <a:solidFill>
                  <a:srgbClr val="FFFFFF"/>
                </a:solidFill>
                <a:latin typeface="Muli"/>
                <a:ea typeface="Muli"/>
                <a:cs typeface="Muli"/>
                <a:sym typeface="Muli"/>
              </a:rPr>
              <a:t>USED A DATASET OF 515 MENU ITEMS FROM 8 US FAST FOOD CHAINS (TACO BELL, SUBWAY, MCDONALD’S, BURGER KING, SONIC, ARBY’S, DAIRY QUEEN, CHICK-FIL-A).</a:t>
            </a:r>
          </a:p>
        </p:txBody>
      </p:sp>
      <p:sp>
        <p:nvSpPr>
          <p:cNvPr id="23" name="TextBox 23"/>
          <p:cNvSpPr txBox="1"/>
          <p:nvPr/>
        </p:nvSpPr>
        <p:spPr>
          <a:xfrm>
            <a:off x="13503287" y="6943631"/>
            <a:ext cx="2685382" cy="1725295"/>
          </a:xfrm>
          <a:prstGeom prst="rect">
            <a:avLst/>
          </a:prstGeom>
        </p:spPr>
        <p:txBody>
          <a:bodyPr lIns="0" tIns="0" rIns="0" bIns="0" rtlCol="0" anchor="t">
            <a:spAutoFit/>
          </a:bodyPr>
          <a:lstStyle/>
          <a:p>
            <a:pPr algn="ctr">
              <a:lnSpc>
                <a:spcPts val="1955"/>
              </a:lnSpc>
            </a:pPr>
            <a:r>
              <a:rPr lang="en-US" sz="1700">
                <a:solidFill>
                  <a:srgbClr val="FFFFFF"/>
                </a:solidFill>
                <a:latin typeface="Muli"/>
                <a:ea typeface="Muli"/>
                <a:cs typeface="Muli"/>
                <a:sym typeface="Muli"/>
              </a:rPr>
              <a:t>THIS ANALYSIS CAN HELP WITH MENU PLANNING, MARKETING, AND CONSUMER TRANSPARENCY.</a:t>
            </a:r>
          </a:p>
          <a:p>
            <a:pPr algn="ctr">
              <a:lnSpc>
                <a:spcPts val="1955"/>
              </a:lnSpc>
            </a:pPr>
            <a:endParaRPr lang="en-US" sz="1700">
              <a:solidFill>
                <a:srgbClr val="FFFFFF"/>
              </a:solidFill>
              <a:latin typeface="Muli"/>
              <a:ea typeface="Muli"/>
              <a:cs typeface="Muli"/>
              <a:sym typeface="Muli"/>
            </a:endParaRPr>
          </a:p>
          <a:p>
            <a:pPr algn="ctr">
              <a:lnSpc>
                <a:spcPts val="1955"/>
              </a:lnSpc>
            </a:pPr>
            <a:endParaRPr lang="en-US" sz="1700">
              <a:solidFill>
                <a:srgbClr val="FFFFFF"/>
              </a:solidFill>
              <a:latin typeface="Muli"/>
              <a:ea typeface="Muli"/>
              <a:cs typeface="Muli"/>
              <a:sym typeface="Mul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TextBox 3"/>
          <p:cNvSpPr txBox="1"/>
          <p:nvPr/>
        </p:nvSpPr>
        <p:spPr>
          <a:xfrm>
            <a:off x="1200178" y="868001"/>
            <a:ext cx="7185675"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RESEARCH QUESTIONS</a:t>
            </a:r>
          </a:p>
        </p:txBody>
      </p:sp>
      <p:sp>
        <p:nvSpPr>
          <p:cNvPr id="4" name="TextBox 4"/>
          <p:cNvSpPr txBox="1"/>
          <p:nvPr/>
        </p:nvSpPr>
        <p:spPr>
          <a:xfrm>
            <a:off x="1270007" y="2330533"/>
            <a:ext cx="15747986" cy="6168860"/>
          </a:xfrm>
          <a:prstGeom prst="rect">
            <a:avLst/>
          </a:prstGeom>
        </p:spPr>
        <p:txBody>
          <a:bodyPr lIns="0" tIns="0" rIns="0" bIns="0" rtlCol="0" anchor="t">
            <a:spAutoFit/>
          </a:bodyPr>
          <a:lstStyle/>
          <a:p>
            <a:pPr algn="l">
              <a:lnSpc>
                <a:spcPts val="4909"/>
              </a:lnSpc>
            </a:pPr>
            <a:endParaRPr/>
          </a:p>
          <a:p>
            <a:pPr marL="757053" lvl="1" indent="-378526" algn="l">
              <a:lnSpc>
                <a:spcPts val="4909"/>
              </a:lnSpc>
              <a:buAutoNum type="arabicPeriod"/>
            </a:pPr>
            <a:r>
              <a:rPr lang="en-US" sz="3506" b="1">
                <a:solidFill>
                  <a:srgbClr val="FFFFFF"/>
                </a:solidFill>
                <a:latin typeface="Muli Bold"/>
                <a:ea typeface="Muli Bold"/>
                <a:cs typeface="Muli Bold"/>
                <a:sym typeface="Muli Bold"/>
              </a:rPr>
              <a:t>Do calorie, fat, and sugar levels significantly differ across restaurants?</a:t>
            </a:r>
          </a:p>
          <a:p>
            <a:pPr marL="757053" lvl="1" indent="-378526" algn="l">
              <a:lnSpc>
                <a:spcPts val="4909"/>
              </a:lnSpc>
              <a:buAutoNum type="arabicPeriod"/>
            </a:pPr>
            <a:r>
              <a:rPr lang="en-US" sz="3506" b="1">
                <a:solidFill>
                  <a:srgbClr val="FFFFFF"/>
                </a:solidFill>
                <a:latin typeface="Muli Bold"/>
                <a:ea typeface="Muli Bold"/>
                <a:cs typeface="Muli Bold"/>
                <a:sym typeface="Muli Bold"/>
              </a:rPr>
              <a:t>Which restaurants are nutritionally distinct based on Tukey pairwise comparisons?</a:t>
            </a:r>
          </a:p>
          <a:p>
            <a:pPr marL="757053" lvl="1" indent="-378526" algn="l">
              <a:lnSpc>
                <a:spcPts val="4909"/>
              </a:lnSpc>
              <a:buAutoNum type="arabicPeriod"/>
            </a:pPr>
            <a:r>
              <a:rPr lang="en-US" sz="3506" b="1">
                <a:solidFill>
                  <a:srgbClr val="FFFFFF"/>
                </a:solidFill>
                <a:latin typeface="Muli Bold"/>
                <a:ea typeface="Muli Bold"/>
                <a:cs typeface="Muli Bold"/>
                <a:sym typeface="Muli Bold"/>
              </a:rPr>
              <a:t>How strongly does total fat, sugar, protein, sodium, and carbs predict calorie levels?</a:t>
            </a:r>
          </a:p>
          <a:p>
            <a:pPr marL="757053" lvl="1" indent="-378526" algn="l">
              <a:lnSpc>
                <a:spcPts val="4909"/>
              </a:lnSpc>
              <a:buAutoNum type="arabicPeriod"/>
            </a:pPr>
            <a:r>
              <a:rPr lang="en-US" sz="3506" b="1">
                <a:solidFill>
                  <a:srgbClr val="FFFFFF"/>
                </a:solidFill>
                <a:latin typeface="Muli Bold"/>
                <a:ea typeface="Muli Bold"/>
                <a:cs typeface="Muli Bold"/>
                <a:sym typeface="Muli Bold"/>
              </a:rPr>
              <a:t>Is there a relationship between fat and sugar content across menu items?</a:t>
            </a:r>
          </a:p>
          <a:p>
            <a:pPr algn="ctr">
              <a:lnSpc>
                <a:spcPts val="4909"/>
              </a:lnSpc>
            </a:pPr>
            <a:r>
              <a:rPr lang="en-US" sz="3506" b="1">
                <a:solidFill>
                  <a:srgbClr val="D38D5F"/>
                </a:solidFill>
                <a:latin typeface="Muli Bold"/>
                <a:ea typeface="Muli Bold"/>
                <a:cs typeface="Muli Bold"/>
                <a:sym typeface="Muli Bold"/>
              </a:rPr>
              <a:t>Focus is exploratory: understanding patterns, not making causal claims.</a:t>
            </a:r>
          </a:p>
          <a:p>
            <a:pPr algn="l">
              <a:lnSpc>
                <a:spcPts val="4909"/>
              </a:lnSpc>
            </a:pPr>
            <a:endParaRPr lang="en-US" sz="3506" b="1">
              <a:solidFill>
                <a:srgbClr val="D38D5F"/>
              </a:solidFill>
              <a:latin typeface="Muli Bold"/>
              <a:ea typeface="Muli Bold"/>
              <a:cs typeface="Muli Bold"/>
              <a:sym typeface="Muli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83416" b="-83416"/>
            </a:stretch>
          </a:blipFill>
        </p:spPr>
        <p:txBody>
          <a:bodyPr/>
          <a:lstStyle/>
          <a:p>
            <a:endParaRPr lang="en-US"/>
          </a:p>
        </p:txBody>
      </p:sp>
      <p:sp>
        <p:nvSpPr>
          <p:cNvPr id="3" name="Freeform 3"/>
          <p:cNvSpPr/>
          <p:nvPr/>
        </p:nvSpPr>
        <p:spPr>
          <a:xfrm>
            <a:off x="8470353" y="2101794"/>
            <a:ext cx="9165554" cy="6335689"/>
          </a:xfrm>
          <a:custGeom>
            <a:avLst/>
            <a:gdLst/>
            <a:ahLst/>
            <a:cxnLst/>
            <a:rect l="l" t="t" r="r" b="b"/>
            <a:pathLst>
              <a:path w="9165554" h="6335689">
                <a:moveTo>
                  <a:pt x="0" y="0"/>
                </a:moveTo>
                <a:lnTo>
                  <a:pt x="9165554" y="0"/>
                </a:lnTo>
                <a:lnTo>
                  <a:pt x="9165554" y="6335689"/>
                </a:lnTo>
                <a:lnTo>
                  <a:pt x="0" y="6335689"/>
                </a:lnTo>
                <a:lnTo>
                  <a:pt x="0" y="0"/>
                </a:lnTo>
                <a:close/>
              </a:path>
            </a:pathLst>
          </a:custGeom>
          <a:blipFill>
            <a:blip r:embed="rId3"/>
            <a:stretch>
              <a:fillRect/>
            </a:stretch>
          </a:blipFill>
        </p:spPr>
        <p:txBody>
          <a:bodyPr/>
          <a:lstStyle/>
          <a:p>
            <a:endParaRPr lang="en-US"/>
          </a:p>
        </p:txBody>
      </p:sp>
      <p:sp>
        <p:nvSpPr>
          <p:cNvPr id="4" name="Freeform 4"/>
          <p:cNvSpPr/>
          <p:nvPr/>
        </p:nvSpPr>
        <p:spPr>
          <a:xfrm>
            <a:off x="8470353" y="8978927"/>
            <a:ext cx="9312449" cy="279373"/>
          </a:xfrm>
          <a:custGeom>
            <a:avLst/>
            <a:gdLst/>
            <a:ahLst/>
            <a:cxnLst/>
            <a:rect l="l" t="t" r="r" b="b"/>
            <a:pathLst>
              <a:path w="9312449" h="279373">
                <a:moveTo>
                  <a:pt x="0" y="0"/>
                </a:moveTo>
                <a:lnTo>
                  <a:pt x="9312449" y="0"/>
                </a:lnTo>
                <a:lnTo>
                  <a:pt x="9312449" y="279373"/>
                </a:lnTo>
                <a:lnTo>
                  <a:pt x="0" y="27937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904315" y="456046"/>
            <a:ext cx="5985375" cy="2410880"/>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DO CALORIES DIFFER BY RESTAURANT?</a:t>
            </a:r>
          </a:p>
        </p:txBody>
      </p:sp>
      <p:sp>
        <p:nvSpPr>
          <p:cNvPr id="6" name="TextBox 6"/>
          <p:cNvSpPr txBox="1"/>
          <p:nvPr/>
        </p:nvSpPr>
        <p:spPr>
          <a:xfrm>
            <a:off x="732838" y="2680336"/>
            <a:ext cx="7512771" cy="6655394"/>
          </a:xfrm>
          <a:prstGeom prst="rect">
            <a:avLst/>
          </a:prstGeom>
        </p:spPr>
        <p:txBody>
          <a:bodyPr lIns="0" tIns="0" rIns="0" bIns="0" rtlCol="0" anchor="t">
            <a:spAutoFit/>
          </a:bodyPr>
          <a:lstStyle/>
          <a:p>
            <a:pPr marL="588675" lvl="1" indent="-294338" algn="l">
              <a:lnSpc>
                <a:spcPts val="3817"/>
              </a:lnSpc>
              <a:buFont typeface="Arial"/>
              <a:buChar char="•"/>
            </a:pPr>
            <a:r>
              <a:rPr lang="en-US" sz="2726">
                <a:solidFill>
                  <a:srgbClr val="FFFFFF"/>
                </a:solidFill>
                <a:latin typeface="Muli"/>
                <a:ea typeface="Muli"/>
                <a:cs typeface="Muli"/>
                <a:sym typeface="Muli"/>
              </a:rPr>
              <a:t>I ran a one-way ANOVA with calories as the response and restaurant as the group.</a:t>
            </a:r>
          </a:p>
          <a:p>
            <a:pPr marL="588675" lvl="1" indent="-294338" algn="l">
              <a:lnSpc>
                <a:spcPts val="3817"/>
              </a:lnSpc>
              <a:buFont typeface="Arial"/>
              <a:buChar char="•"/>
            </a:pPr>
            <a:r>
              <a:rPr lang="en-US" sz="2726">
                <a:solidFill>
                  <a:srgbClr val="FFFFFF"/>
                </a:solidFill>
                <a:latin typeface="Muli"/>
                <a:ea typeface="Muli"/>
                <a:cs typeface="Muli"/>
                <a:sym typeface="Muli"/>
              </a:rPr>
              <a:t>Result: F ≈ 6.08, p ≈ 7.7e-07 (&lt; 0.05).</a:t>
            </a:r>
          </a:p>
          <a:p>
            <a:pPr marL="588675" lvl="1" indent="-294338" algn="l">
              <a:lnSpc>
                <a:spcPts val="3817"/>
              </a:lnSpc>
              <a:buFont typeface="Arial"/>
              <a:buChar char="•"/>
            </a:pPr>
            <a:r>
              <a:rPr lang="en-US" sz="2726">
                <a:solidFill>
                  <a:srgbClr val="FFFFFF"/>
                </a:solidFill>
                <a:latin typeface="Muli"/>
                <a:ea typeface="Muli"/>
                <a:cs typeface="Muli"/>
                <a:sym typeface="Muli"/>
              </a:rPr>
              <a:t>Interpretation: There is a statistically significant difference in average calories across restaurants.</a:t>
            </a:r>
          </a:p>
          <a:p>
            <a:pPr marL="588675" lvl="1" indent="-294338" algn="l">
              <a:lnSpc>
                <a:spcPts val="3817"/>
              </a:lnSpc>
              <a:buFont typeface="Arial"/>
              <a:buChar char="•"/>
            </a:pPr>
            <a:r>
              <a:rPr lang="en-US" sz="2726">
                <a:solidFill>
                  <a:srgbClr val="FFFFFF"/>
                </a:solidFill>
                <a:latin typeface="Muli"/>
                <a:ea typeface="Muli"/>
                <a:cs typeface="Muli"/>
                <a:sym typeface="Muli"/>
              </a:rPr>
              <a:t>Some chains tend to have consistently higher, or lower, calorie items than others.</a:t>
            </a:r>
          </a:p>
          <a:p>
            <a:pPr marL="588675" lvl="1" indent="-294338" algn="l">
              <a:lnSpc>
                <a:spcPts val="3817"/>
              </a:lnSpc>
              <a:buAutoNum type="arabicPeriod"/>
            </a:pPr>
            <a:r>
              <a:rPr lang="en-US" sz="2726">
                <a:solidFill>
                  <a:srgbClr val="FFFFFF"/>
                </a:solidFill>
                <a:latin typeface="Muli"/>
                <a:ea typeface="Muli"/>
                <a:cs typeface="Muli"/>
                <a:sym typeface="Muli"/>
              </a:rPr>
              <a:t>Sonic and Mcdonald’s have the highest average calories.</a:t>
            </a:r>
          </a:p>
          <a:p>
            <a:pPr marL="588675" lvl="1" indent="-294338" algn="l">
              <a:lnSpc>
                <a:spcPts val="3817"/>
              </a:lnSpc>
              <a:buAutoNum type="arabicPeriod"/>
            </a:pPr>
            <a:r>
              <a:rPr lang="en-US" sz="2726">
                <a:solidFill>
                  <a:srgbClr val="FFFFFF"/>
                </a:solidFill>
                <a:latin typeface="Muli"/>
                <a:ea typeface="Muli"/>
                <a:cs typeface="Muli"/>
                <a:sym typeface="Muli"/>
              </a:rPr>
              <a:t>Chick-fil-A consistently has the lowest average calories.</a:t>
            </a:r>
          </a:p>
          <a:p>
            <a:pPr algn="l">
              <a:lnSpc>
                <a:spcPts val="3817"/>
              </a:lnSpc>
            </a:pPr>
            <a:r>
              <a:rPr lang="en-US" sz="2726">
                <a:solidFill>
                  <a:srgbClr val="FFFFFF"/>
                </a:solidFill>
                <a:latin typeface="Muli"/>
                <a:ea typeface="Muli"/>
                <a:cs typeface="Muli"/>
                <a:sym typeface="Muli"/>
              </a:rPr>
              <a:t>A Tukey HSD test was also applied to identify which restaurant pairs differ significantly.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808621" y="1175544"/>
            <a:ext cx="6873021" cy="7491031"/>
          </a:xfrm>
          <a:custGeom>
            <a:avLst/>
            <a:gdLst/>
            <a:ahLst/>
            <a:cxnLst/>
            <a:rect l="l" t="t" r="r" b="b"/>
            <a:pathLst>
              <a:path w="6873021" h="7491031">
                <a:moveTo>
                  <a:pt x="0" y="0"/>
                </a:moveTo>
                <a:lnTo>
                  <a:pt x="6873021" y="0"/>
                </a:lnTo>
                <a:lnTo>
                  <a:pt x="6873021" y="7491031"/>
                </a:lnTo>
                <a:lnTo>
                  <a:pt x="0" y="7491031"/>
                </a:lnTo>
                <a:lnTo>
                  <a:pt x="0" y="0"/>
                </a:lnTo>
                <a:close/>
              </a:path>
            </a:pathLst>
          </a:custGeom>
          <a:blipFill>
            <a:blip r:embed="rId3"/>
            <a:stretch>
              <a:fillRect/>
            </a:stretch>
          </a:blipFill>
        </p:spPr>
        <p:txBody>
          <a:bodyPr/>
          <a:lstStyle/>
          <a:p>
            <a:endParaRPr lang="en-US"/>
          </a:p>
        </p:txBody>
      </p:sp>
      <p:sp>
        <p:nvSpPr>
          <p:cNvPr id="4" name="Freeform 4"/>
          <p:cNvSpPr/>
          <p:nvPr/>
        </p:nvSpPr>
        <p:spPr>
          <a:xfrm>
            <a:off x="10808621" y="9067591"/>
            <a:ext cx="6873021" cy="231964"/>
          </a:xfrm>
          <a:custGeom>
            <a:avLst/>
            <a:gdLst/>
            <a:ahLst/>
            <a:cxnLst/>
            <a:rect l="l" t="t" r="r" b="b"/>
            <a:pathLst>
              <a:path w="6873021" h="231964">
                <a:moveTo>
                  <a:pt x="0" y="0"/>
                </a:moveTo>
                <a:lnTo>
                  <a:pt x="6873021" y="0"/>
                </a:lnTo>
                <a:lnTo>
                  <a:pt x="6873021" y="231965"/>
                </a:lnTo>
                <a:lnTo>
                  <a:pt x="0" y="231965"/>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57275"/>
            <a:ext cx="7655641"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FAT BY RESTAURANT </a:t>
            </a:r>
          </a:p>
        </p:txBody>
      </p:sp>
      <p:sp>
        <p:nvSpPr>
          <p:cNvPr id="6" name="TextBox 6"/>
          <p:cNvSpPr txBox="1"/>
          <p:nvPr/>
        </p:nvSpPr>
        <p:spPr>
          <a:xfrm>
            <a:off x="679808" y="2402772"/>
            <a:ext cx="9370452" cy="6990496"/>
          </a:xfrm>
          <a:prstGeom prst="rect">
            <a:avLst/>
          </a:prstGeom>
        </p:spPr>
        <p:txBody>
          <a:bodyPr lIns="0" tIns="0" rIns="0" bIns="0" rtlCol="0" anchor="t">
            <a:spAutoFit/>
          </a:bodyPr>
          <a:lstStyle/>
          <a:p>
            <a:pPr algn="l">
              <a:lnSpc>
                <a:spcPts val="3722"/>
              </a:lnSpc>
            </a:pPr>
            <a:r>
              <a:rPr lang="en-US" sz="2658">
                <a:solidFill>
                  <a:srgbClr val="FFFFFF"/>
                </a:solidFill>
                <a:latin typeface="Muli"/>
                <a:ea typeface="Muli"/>
                <a:cs typeface="Muli"/>
                <a:sym typeface="Muli"/>
              </a:rPr>
              <a:t>ANOVA confirmed that total fat levels differ significantly across restaurants</a:t>
            </a:r>
          </a:p>
          <a:p>
            <a:pPr algn="l">
              <a:lnSpc>
                <a:spcPts val="3722"/>
              </a:lnSpc>
            </a:pPr>
            <a:r>
              <a:rPr lang="en-US" sz="2658">
                <a:solidFill>
                  <a:srgbClr val="FFFFFF"/>
                </a:solidFill>
                <a:latin typeface="Muli"/>
                <a:ea typeface="Muli"/>
                <a:cs typeface="Muli"/>
                <a:sym typeface="Muli"/>
              </a:rPr>
              <a:t> (F = 14.20, p &lt; 0.0001).</a:t>
            </a:r>
          </a:p>
          <a:p>
            <a:pPr algn="l">
              <a:lnSpc>
                <a:spcPts val="3722"/>
              </a:lnSpc>
            </a:pPr>
            <a:r>
              <a:rPr lang="en-US" sz="2658">
                <a:solidFill>
                  <a:srgbClr val="FFFFFF"/>
                </a:solidFill>
                <a:latin typeface="Muli"/>
                <a:ea typeface="Muli"/>
                <a:cs typeface="Muli"/>
                <a:sym typeface="Muli"/>
              </a:rPr>
              <a:t> A follow-up Tukey test shows which restaurants differ from each other:</a:t>
            </a:r>
          </a:p>
          <a:p>
            <a:pPr marL="574000" lvl="1" indent="-287000" algn="l">
              <a:lnSpc>
                <a:spcPts val="3722"/>
              </a:lnSpc>
              <a:buFont typeface="Arial"/>
              <a:buChar char="•"/>
            </a:pPr>
            <a:r>
              <a:rPr lang="en-US" sz="2658">
                <a:solidFill>
                  <a:srgbClr val="FFFFFF"/>
                </a:solidFill>
                <a:latin typeface="Muli"/>
                <a:ea typeface="Muli"/>
                <a:cs typeface="Muli"/>
                <a:sym typeface="Muli"/>
              </a:rPr>
              <a:t>Chick-fil-A shows higher fat values than many chains, but the difference is not always statistically significant depending on the pair.</a:t>
            </a:r>
          </a:p>
          <a:p>
            <a:pPr marL="574000" lvl="1" indent="-287000" algn="l">
              <a:lnSpc>
                <a:spcPts val="3722"/>
              </a:lnSpc>
              <a:buFont typeface="Arial"/>
              <a:buChar char="•"/>
            </a:pPr>
            <a:r>
              <a:rPr lang="en-US" sz="2658">
                <a:solidFill>
                  <a:srgbClr val="FFFFFF"/>
                </a:solidFill>
                <a:latin typeface="Muli"/>
                <a:ea typeface="Muli"/>
                <a:cs typeface="Muli"/>
                <a:sym typeface="Muli"/>
              </a:rPr>
              <a:t>Subway shows the lowest fat levels, significantly lower than Burger King, McDonald’s, Sonic, and Taco Bell.</a:t>
            </a:r>
          </a:p>
          <a:p>
            <a:pPr marL="574000" lvl="1" indent="-287000" algn="l">
              <a:lnSpc>
                <a:spcPts val="3722"/>
              </a:lnSpc>
              <a:buFont typeface="Arial"/>
              <a:buChar char="•"/>
            </a:pPr>
            <a:r>
              <a:rPr lang="en-US" sz="2658">
                <a:solidFill>
                  <a:srgbClr val="FFFFFF"/>
                </a:solidFill>
                <a:latin typeface="Muli"/>
                <a:ea typeface="Muli"/>
                <a:cs typeface="Muli"/>
                <a:sym typeface="Muli"/>
              </a:rPr>
              <a:t>Taco Bell and Sonic also have noticeably higher-fat items compared to several other restaurants.</a:t>
            </a:r>
          </a:p>
          <a:p>
            <a:pPr algn="l">
              <a:lnSpc>
                <a:spcPts val="3722"/>
              </a:lnSpc>
            </a:pPr>
            <a:r>
              <a:rPr lang="en-US" sz="2658">
                <a:solidFill>
                  <a:srgbClr val="FFFFFF"/>
                </a:solidFill>
                <a:latin typeface="Muli"/>
                <a:ea typeface="Muli"/>
                <a:cs typeface="Muli"/>
                <a:sym typeface="Muli"/>
              </a:rPr>
              <a:t>Overall, the results reveal clear nutritional segmentation among fast-food chains based on total fat content.</a:t>
            </a:r>
          </a:p>
          <a:p>
            <a:pPr algn="l">
              <a:lnSpc>
                <a:spcPts val="3722"/>
              </a:lnSpc>
            </a:pPr>
            <a:endParaRPr lang="en-US" sz="2658">
              <a:solidFill>
                <a:srgbClr val="FFFFFF"/>
              </a:solidFill>
              <a:latin typeface="Muli"/>
              <a:ea typeface="Muli"/>
              <a:cs typeface="Muli"/>
              <a:sym typeface="Mul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10522530" y="8945751"/>
            <a:ext cx="6975572" cy="183109"/>
          </a:xfrm>
          <a:custGeom>
            <a:avLst/>
            <a:gdLst/>
            <a:ahLst/>
            <a:cxnLst/>
            <a:rect l="l" t="t" r="r" b="b"/>
            <a:pathLst>
              <a:path w="6975572" h="183109">
                <a:moveTo>
                  <a:pt x="0" y="0"/>
                </a:moveTo>
                <a:lnTo>
                  <a:pt x="6975572" y="0"/>
                </a:lnTo>
                <a:lnTo>
                  <a:pt x="6975572" y="183109"/>
                </a:lnTo>
                <a:lnTo>
                  <a:pt x="0" y="183109"/>
                </a:lnTo>
                <a:lnTo>
                  <a:pt x="0" y="0"/>
                </a:lnTo>
                <a:close/>
              </a:path>
            </a:pathLst>
          </a:custGeom>
          <a:blipFill>
            <a:blip r:embed="rId3"/>
            <a:stretch>
              <a:fillRect/>
            </a:stretch>
          </a:blipFill>
        </p:spPr>
        <p:txBody>
          <a:bodyPr/>
          <a:lstStyle/>
          <a:p>
            <a:endParaRPr lang="en-US"/>
          </a:p>
        </p:txBody>
      </p:sp>
      <p:sp>
        <p:nvSpPr>
          <p:cNvPr id="4" name="Freeform 4"/>
          <p:cNvSpPr/>
          <p:nvPr/>
        </p:nvSpPr>
        <p:spPr>
          <a:xfrm>
            <a:off x="10522530" y="1151399"/>
            <a:ext cx="6975572" cy="7551363"/>
          </a:xfrm>
          <a:custGeom>
            <a:avLst/>
            <a:gdLst/>
            <a:ahLst/>
            <a:cxnLst/>
            <a:rect l="l" t="t" r="r" b="b"/>
            <a:pathLst>
              <a:path w="6975572" h="7551363">
                <a:moveTo>
                  <a:pt x="0" y="0"/>
                </a:moveTo>
                <a:lnTo>
                  <a:pt x="6975572" y="0"/>
                </a:lnTo>
                <a:lnTo>
                  <a:pt x="6975572" y="7551363"/>
                </a:lnTo>
                <a:lnTo>
                  <a:pt x="0" y="7551363"/>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57275"/>
            <a:ext cx="7655641"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SUGAR BY RESTAURANT </a:t>
            </a:r>
          </a:p>
        </p:txBody>
      </p:sp>
      <p:sp>
        <p:nvSpPr>
          <p:cNvPr id="6" name="TextBox 6"/>
          <p:cNvSpPr txBox="1"/>
          <p:nvPr/>
        </p:nvSpPr>
        <p:spPr>
          <a:xfrm>
            <a:off x="679808" y="2336097"/>
            <a:ext cx="9370452" cy="7593111"/>
          </a:xfrm>
          <a:prstGeom prst="rect">
            <a:avLst/>
          </a:prstGeom>
        </p:spPr>
        <p:txBody>
          <a:bodyPr lIns="0" tIns="0" rIns="0" bIns="0" rtlCol="0" anchor="t">
            <a:spAutoFit/>
          </a:bodyPr>
          <a:lstStyle/>
          <a:p>
            <a:pPr marL="552410" lvl="1" indent="-276205" algn="l">
              <a:lnSpc>
                <a:spcPts val="3582"/>
              </a:lnSpc>
              <a:buFont typeface="Arial"/>
              <a:buChar char="•"/>
            </a:pPr>
            <a:r>
              <a:rPr lang="en-US" sz="2558">
                <a:solidFill>
                  <a:srgbClr val="FFFFFF"/>
                </a:solidFill>
                <a:latin typeface="Muli"/>
                <a:ea typeface="Muli"/>
                <a:cs typeface="Muli"/>
                <a:sym typeface="Muli"/>
              </a:rPr>
              <a:t>I ran a one-way ANOVA for sugar by restaurant.</a:t>
            </a:r>
          </a:p>
          <a:p>
            <a:pPr marL="552410" lvl="1" indent="-276205" algn="l">
              <a:lnSpc>
                <a:spcPts val="3582"/>
              </a:lnSpc>
              <a:buFont typeface="Arial"/>
              <a:buChar char="•"/>
            </a:pPr>
            <a:r>
              <a:rPr lang="en-US" sz="2558">
                <a:solidFill>
                  <a:srgbClr val="FFFFFF"/>
                </a:solidFill>
                <a:latin typeface="Muli"/>
                <a:ea typeface="Muli"/>
                <a:cs typeface="Muli"/>
                <a:sym typeface="Muli"/>
              </a:rPr>
              <a:t>Result: F ≈ 12.43, p ≈ 1.0e-14 → highly significant differences in mean sugar by chain.</a:t>
            </a:r>
          </a:p>
          <a:p>
            <a:pPr marL="552410" lvl="1" indent="-276205" algn="l">
              <a:lnSpc>
                <a:spcPts val="3582"/>
              </a:lnSpc>
              <a:buFont typeface="Arial"/>
              <a:buChar char="•"/>
            </a:pPr>
            <a:r>
              <a:rPr lang="en-US" sz="2558">
                <a:solidFill>
                  <a:srgbClr val="FFFFFF"/>
                </a:solidFill>
                <a:latin typeface="Muli"/>
                <a:ea typeface="Muli"/>
                <a:cs typeface="Muli"/>
                <a:sym typeface="Muli"/>
              </a:rPr>
              <a:t>Then I applied a Tukey post-hoc test to see which specific restaurant pairs differ.</a:t>
            </a:r>
          </a:p>
          <a:p>
            <a:pPr marL="552410" lvl="1" indent="-276205" algn="l">
              <a:lnSpc>
                <a:spcPts val="3582"/>
              </a:lnSpc>
              <a:buFont typeface="Arial"/>
              <a:buChar char="•"/>
            </a:pPr>
            <a:r>
              <a:rPr lang="en-US" sz="2558">
                <a:solidFill>
                  <a:srgbClr val="FFFFFF"/>
                </a:solidFill>
                <a:latin typeface="Muli"/>
                <a:ea typeface="Muli"/>
                <a:cs typeface="Muli"/>
                <a:sym typeface="Muli"/>
              </a:rPr>
              <a:t>The Tukey test shows multiple significant pairwise differences, especially:</a:t>
            </a:r>
          </a:p>
          <a:p>
            <a:pPr marL="552410" lvl="1" indent="-276205" algn="l">
              <a:lnSpc>
                <a:spcPts val="3582"/>
              </a:lnSpc>
              <a:buFont typeface="Arial"/>
              <a:buChar char="•"/>
            </a:pPr>
            <a:r>
              <a:rPr lang="en-US" sz="2558">
                <a:solidFill>
                  <a:srgbClr val="FFFFFF"/>
                </a:solidFill>
                <a:latin typeface="Muli"/>
                <a:ea typeface="Muli"/>
                <a:cs typeface="Muli"/>
                <a:sym typeface="Muli"/>
              </a:rPr>
              <a:t>Pairs involving Taco Bell and Subway,</a:t>
            </a:r>
          </a:p>
          <a:p>
            <a:pPr marL="552410" lvl="1" indent="-276205" algn="l">
              <a:lnSpc>
                <a:spcPts val="3582"/>
              </a:lnSpc>
              <a:buFont typeface="Arial"/>
              <a:buChar char="•"/>
            </a:pPr>
            <a:r>
              <a:rPr lang="en-US" sz="2558">
                <a:solidFill>
                  <a:srgbClr val="FFFFFF"/>
                </a:solidFill>
                <a:latin typeface="Muli"/>
                <a:ea typeface="Muli"/>
                <a:cs typeface="Muli"/>
                <a:sym typeface="Muli"/>
              </a:rPr>
              <a:t>Pairs involving McDonald’s and Dairy Queen,</a:t>
            </a:r>
          </a:p>
          <a:p>
            <a:pPr marL="552410" lvl="1" indent="-276205" algn="l">
              <a:lnSpc>
                <a:spcPts val="3582"/>
              </a:lnSpc>
              <a:buFont typeface="Arial"/>
              <a:buChar char="•"/>
            </a:pPr>
            <a:r>
              <a:rPr lang="en-US" sz="2558">
                <a:solidFill>
                  <a:srgbClr val="FFFFFF"/>
                </a:solidFill>
                <a:latin typeface="Muli"/>
                <a:ea typeface="Muli"/>
                <a:cs typeface="Muli"/>
                <a:sym typeface="Muli"/>
              </a:rPr>
              <a:t>Some differences between McDonald’s vs Sonic, and Subway vs Sonic.</a:t>
            </a:r>
          </a:p>
          <a:p>
            <a:pPr marL="552410" lvl="1" indent="-276205" algn="l">
              <a:lnSpc>
                <a:spcPts val="3582"/>
              </a:lnSpc>
              <a:buFont typeface="Arial"/>
              <a:buChar char="•"/>
            </a:pPr>
            <a:r>
              <a:rPr lang="en-US" sz="2558">
                <a:solidFill>
                  <a:srgbClr val="FFFFFF"/>
                </a:solidFill>
                <a:latin typeface="Muli"/>
                <a:ea typeface="Muli"/>
                <a:cs typeface="Muli"/>
                <a:sym typeface="Muli"/>
              </a:rPr>
              <a:t>Taco Bell and Subway differ in sugar levels by the largest margin (≈6.38g, p &lt; 0.001).</a:t>
            </a:r>
          </a:p>
          <a:p>
            <a:pPr marL="552410" lvl="1" indent="-276205" algn="l">
              <a:lnSpc>
                <a:spcPts val="3582"/>
              </a:lnSpc>
              <a:buFont typeface="Arial"/>
              <a:buChar char="•"/>
            </a:pPr>
            <a:r>
              <a:rPr lang="en-US" sz="2558">
                <a:solidFill>
                  <a:srgbClr val="D38D5F"/>
                </a:solidFill>
                <a:latin typeface="Muli"/>
                <a:ea typeface="Muli"/>
                <a:cs typeface="Muli"/>
                <a:sym typeface="Muli"/>
              </a:rPr>
              <a:t>Interpretation: Sugar content is not uniform across chains; some brands consistently offer items with more sugar content than others.</a:t>
            </a:r>
          </a:p>
          <a:p>
            <a:pPr algn="l">
              <a:lnSpc>
                <a:spcPts val="3582"/>
              </a:lnSpc>
            </a:pPr>
            <a:endParaRPr lang="en-US" sz="2558">
              <a:solidFill>
                <a:srgbClr val="D38D5F"/>
              </a:solidFill>
              <a:latin typeface="Muli"/>
              <a:ea typeface="Muli"/>
              <a:cs typeface="Muli"/>
              <a:sym typeface="Mul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en-US"/>
          </a:p>
        </p:txBody>
      </p:sp>
      <p:sp>
        <p:nvSpPr>
          <p:cNvPr id="3" name="Freeform 3"/>
          <p:cNvSpPr/>
          <p:nvPr/>
        </p:nvSpPr>
        <p:spPr>
          <a:xfrm>
            <a:off x="8684159" y="2871287"/>
            <a:ext cx="8976639" cy="4477099"/>
          </a:xfrm>
          <a:custGeom>
            <a:avLst/>
            <a:gdLst/>
            <a:ahLst/>
            <a:cxnLst/>
            <a:rect l="l" t="t" r="r" b="b"/>
            <a:pathLst>
              <a:path w="8976639" h="4477099">
                <a:moveTo>
                  <a:pt x="0" y="0"/>
                </a:moveTo>
                <a:lnTo>
                  <a:pt x="8976638" y="0"/>
                </a:lnTo>
                <a:lnTo>
                  <a:pt x="8976638" y="4477098"/>
                </a:lnTo>
                <a:lnTo>
                  <a:pt x="0" y="4477098"/>
                </a:lnTo>
                <a:lnTo>
                  <a:pt x="0" y="0"/>
                </a:lnTo>
                <a:close/>
              </a:path>
            </a:pathLst>
          </a:custGeom>
          <a:blipFill>
            <a:blip r:embed="rId3"/>
            <a:stretch>
              <a:fillRect/>
            </a:stretch>
          </a:blipFill>
        </p:spPr>
        <p:txBody>
          <a:bodyPr/>
          <a:lstStyle/>
          <a:p>
            <a:endParaRPr lang="en-US"/>
          </a:p>
        </p:txBody>
      </p:sp>
      <p:sp>
        <p:nvSpPr>
          <p:cNvPr id="4" name="Freeform 4"/>
          <p:cNvSpPr/>
          <p:nvPr/>
        </p:nvSpPr>
        <p:spPr>
          <a:xfrm>
            <a:off x="9539051" y="7773173"/>
            <a:ext cx="7266855" cy="712437"/>
          </a:xfrm>
          <a:custGeom>
            <a:avLst/>
            <a:gdLst/>
            <a:ahLst/>
            <a:cxnLst/>
            <a:rect l="l" t="t" r="r" b="b"/>
            <a:pathLst>
              <a:path w="7266855" h="712437">
                <a:moveTo>
                  <a:pt x="0" y="0"/>
                </a:moveTo>
                <a:lnTo>
                  <a:pt x="7266854" y="0"/>
                </a:lnTo>
                <a:lnTo>
                  <a:pt x="7266854" y="712437"/>
                </a:lnTo>
                <a:lnTo>
                  <a:pt x="0" y="712437"/>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1028700" y="1057275"/>
            <a:ext cx="12275866" cy="1217143"/>
          </a:xfrm>
          <a:prstGeom prst="rect">
            <a:avLst/>
          </a:prstGeom>
        </p:spPr>
        <p:txBody>
          <a:bodyPr lIns="0" tIns="0" rIns="0" bIns="0" rtlCol="0" anchor="t">
            <a:spAutoFit/>
          </a:bodyPr>
          <a:lstStyle/>
          <a:p>
            <a:pPr algn="l">
              <a:lnSpc>
                <a:spcPts val="9413"/>
              </a:lnSpc>
            </a:pPr>
            <a:r>
              <a:rPr lang="en-US" sz="8185">
                <a:solidFill>
                  <a:srgbClr val="FFFFFF"/>
                </a:solidFill>
                <a:latin typeface="League Gothic"/>
                <a:ea typeface="League Gothic"/>
                <a:cs typeface="League Gothic"/>
                <a:sym typeface="League Gothic"/>
              </a:rPr>
              <a:t>RELATIONSHIP BETWEEN FAT AND SUGAR</a:t>
            </a:r>
          </a:p>
        </p:txBody>
      </p:sp>
      <p:sp>
        <p:nvSpPr>
          <p:cNvPr id="6" name="TextBox 6"/>
          <p:cNvSpPr txBox="1"/>
          <p:nvPr/>
        </p:nvSpPr>
        <p:spPr>
          <a:xfrm>
            <a:off x="880769" y="2814137"/>
            <a:ext cx="7182573" cy="6180256"/>
          </a:xfrm>
          <a:prstGeom prst="rect">
            <a:avLst/>
          </a:prstGeom>
        </p:spPr>
        <p:txBody>
          <a:bodyPr lIns="0" tIns="0" rIns="0" bIns="0" rtlCol="0" anchor="t">
            <a:spAutoFit/>
          </a:bodyPr>
          <a:lstStyle/>
          <a:p>
            <a:pPr marL="579224" lvl="1" indent="-289612" algn="l">
              <a:lnSpc>
                <a:spcPts val="3755"/>
              </a:lnSpc>
              <a:buFont typeface="Arial"/>
              <a:buChar char="•"/>
            </a:pPr>
            <a:r>
              <a:rPr lang="en-US" sz="2682">
                <a:solidFill>
                  <a:srgbClr val="FFFFFF"/>
                </a:solidFill>
                <a:latin typeface="Muli"/>
                <a:ea typeface="Muli"/>
                <a:cs typeface="Muli"/>
                <a:sym typeface="Muli"/>
              </a:rPr>
              <a:t>The correlation between sugar content and total fat is weak (r = 0.26).</a:t>
            </a:r>
          </a:p>
          <a:p>
            <a:pPr marL="579224" lvl="1" indent="-289612" algn="l">
              <a:lnSpc>
                <a:spcPts val="3755"/>
              </a:lnSpc>
              <a:buFont typeface="Arial"/>
              <a:buChar char="•"/>
            </a:pPr>
            <a:r>
              <a:rPr lang="en-US" sz="2682">
                <a:solidFill>
                  <a:srgbClr val="FFFFFF"/>
                </a:solidFill>
                <a:latin typeface="Muli"/>
                <a:ea typeface="Muli"/>
                <a:cs typeface="Muli"/>
                <a:sym typeface="Muli"/>
              </a:rPr>
              <a:t>r = 0.26 indicates a weak positive correlation.</a:t>
            </a:r>
          </a:p>
          <a:p>
            <a:pPr marL="579224" lvl="1" indent="-289612" algn="l">
              <a:lnSpc>
                <a:spcPts val="3755"/>
              </a:lnSpc>
              <a:buFont typeface="Arial"/>
              <a:buChar char="•"/>
            </a:pPr>
            <a:r>
              <a:rPr lang="en-US" sz="2682">
                <a:solidFill>
                  <a:srgbClr val="FFFFFF"/>
                </a:solidFill>
                <a:latin typeface="Muli"/>
                <a:ea typeface="Muli"/>
                <a:cs typeface="Muli"/>
                <a:sym typeface="Muli"/>
              </a:rPr>
              <a:t> This means sugar and fat do not strongly increase together. Some items are high in fat but low in sugar (e.g., fried foods), while others are high in sugar but low in fat (e.g., desserts or drinks). </a:t>
            </a:r>
          </a:p>
          <a:p>
            <a:pPr marL="579224" lvl="1" indent="-289612" algn="l">
              <a:lnSpc>
                <a:spcPts val="3755"/>
              </a:lnSpc>
              <a:buFont typeface="Arial"/>
              <a:buChar char="•"/>
            </a:pPr>
            <a:r>
              <a:rPr lang="en-US" sz="2682">
                <a:solidFill>
                  <a:srgbClr val="FFFFFF"/>
                </a:solidFill>
                <a:latin typeface="Muli"/>
                <a:ea typeface="Muli"/>
                <a:cs typeface="Muli"/>
                <a:sym typeface="Muli"/>
              </a:rPr>
              <a:t>The scatterplot visually confirms this weak relationship, showing a wide spread of points rather than a clear upward trend.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1177</Words>
  <Application>Microsoft Macintosh PowerPoint</Application>
  <PresentationFormat>Custom</PresentationFormat>
  <Paragraphs>106</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Muli</vt:lpstr>
      <vt:lpstr>Calibri</vt:lpstr>
      <vt:lpstr>Muli Bold</vt:lpstr>
      <vt:lpstr>League Gothic</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Professional Data Analysis Presentation</dc:title>
  <cp:lastModifiedBy>Askhatkyzy,Mariyam</cp:lastModifiedBy>
  <cp:revision>2</cp:revision>
  <dcterms:created xsi:type="dcterms:W3CDTF">2006-08-16T00:00:00Z</dcterms:created>
  <dcterms:modified xsi:type="dcterms:W3CDTF">2025-12-10T06:23:12Z</dcterms:modified>
  <dc:identifier>DAG7DbBoBiE</dc:identifier>
</cp:coreProperties>
</file>